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302" r:id="rId2"/>
    <p:sldId id="1141" r:id="rId3"/>
    <p:sldId id="1252" r:id="rId4"/>
    <p:sldId id="976" r:id="rId5"/>
    <p:sldId id="1261" r:id="rId6"/>
    <p:sldId id="1253" r:id="rId7"/>
    <p:sldId id="1262" r:id="rId8"/>
    <p:sldId id="1254" r:id="rId9"/>
    <p:sldId id="1263" r:id="rId10"/>
    <p:sldId id="1264" r:id="rId11"/>
    <p:sldId id="1265" r:id="rId12"/>
    <p:sldId id="1266" r:id="rId13"/>
    <p:sldId id="1255" r:id="rId14"/>
    <p:sldId id="1256" r:id="rId15"/>
    <p:sldId id="1267" r:id="rId16"/>
    <p:sldId id="1269" r:id="rId17"/>
    <p:sldId id="1268" r:id="rId18"/>
    <p:sldId id="1257" r:id="rId19"/>
    <p:sldId id="1271" r:id="rId20"/>
    <p:sldId id="1258" r:id="rId21"/>
    <p:sldId id="1270" r:id="rId22"/>
    <p:sldId id="1272" r:id="rId23"/>
    <p:sldId id="1260" r:id="rId24"/>
    <p:sldId id="1275" r:id="rId25"/>
    <p:sldId id="1276" r:id="rId26"/>
    <p:sldId id="1259" r:id="rId27"/>
    <p:sldId id="1273" r:id="rId28"/>
    <p:sldId id="1274" r:id="rId29"/>
    <p:sldId id="1278" r:id="rId30"/>
    <p:sldId id="1277" r:id="rId31"/>
    <p:sldId id="1202" r:id="rId32"/>
    <p:sldId id="1279" r:id="rId33"/>
    <p:sldId id="1280" r:id="rId34"/>
    <p:sldId id="1282" r:id="rId35"/>
    <p:sldId id="1281" r:id="rId36"/>
    <p:sldId id="1284" r:id="rId37"/>
    <p:sldId id="1285" r:id="rId38"/>
    <p:sldId id="1286" r:id="rId39"/>
    <p:sldId id="1287" r:id="rId40"/>
    <p:sldId id="1289" r:id="rId41"/>
    <p:sldId id="1288" r:id="rId42"/>
    <p:sldId id="1203" r:id="rId43"/>
    <p:sldId id="1290" r:id="rId44"/>
    <p:sldId id="1291" r:id="rId45"/>
    <p:sldId id="1292" r:id="rId46"/>
    <p:sldId id="1204" r:id="rId47"/>
    <p:sldId id="1293" r:id="rId48"/>
    <p:sldId id="1294" r:id="rId49"/>
    <p:sldId id="1296" r:id="rId50"/>
    <p:sldId id="1295" r:id="rId51"/>
    <p:sldId id="1297" r:id="rId52"/>
    <p:sldId id="1298" r:id="rId53"/>
    <p:sldId id="1299" r:id="rId54"/>
    <p:sldId id="1300" r:id="rId55"/>
    <p:sldId id="1301" r:id="rId56"/>
    <p:sldId id="1201" r:id="rId57"/>
    <p:sldId id="259" r:id="rId58"/>
  </p:sldIdLst>
  <p:sldSz cx="36576000" cy="20574000"/>
  <p:notesSz cx="6858000" cy="9144000"/>
  <p:custDataLst>
    <p:tags r:id="rId61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6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24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5" y="19154775"/>
            <a:ext cx="1325659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 Hui Xue, NHLBI, NIH, 2021</a:t>
            </a:r>
            <a:endParaRPr lang="en-US" dirty="0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11169378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r>
              <a:rPr lang="en-US" dirty="0"/>
              <a:t>	</a:t>
            </a:r>
            <a:r>
              <a:rPr lang="en-US" b="1" i="1" dirty="0"/>
              <a:t>Hui Xue, NHLBI, NIH, 2021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PU2HistivI?start=27&amp;feature=oembed" TargetMode="External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2767" TargetMode="External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89.png"/><Relationship Id="rId5" Type="http://schemas.microsoft.com/office/2007/relationships/media" Target="../media/media3.avi"/><Relationship Id="rId10" Type="http://schemas.openxmlformats.org/officeDocument/2006/relationships/image" Target="../media/image88.png"/><Relationship Id="rId4" Type="http://schemas.openxmlformats.org/officeDocument/2006/relationships/video" Target="../media/media2.avi"/><Relationship Id="rId9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gif"/><Relationship Id="rId3" Type="http://schemas.openxmlformats.org/officeDocument/2006/relationships/image" Target="../media/image96.emf"/><Relationship Id="rId7" Type="http://schemas.openxmlformats.org/officeDocument/2006/relationships/image" Target="../media/image100.gi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97" y="8952522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11012064" y="5241736"/>
            <a:ext cx="1789535" cy="2289403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Inception module: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5728940" y="16051009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14F53-542C-4782-AB82-8E16BF368D61}"/>
              </a:ext>
            </a:extLst>
          </p:cNvPr>
          <p:cNvSpPr txBox="1"/>
          <p:nvPr/>
        </p:nvSpPr>
        <p:spPr>
          <a:xfrm>
            <a:off x="15030076" y="8253896"/>
            <a:ext cx="745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(128+192+96+64) 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179769" y="12917646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0841517" y="1060331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3830300" y="13062231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7670780" y="1305718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142425" y="11071285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3830300" y="11042915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9522822" y="11311199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068946" y="9368087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167689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8C058-A7EA-45B7-98C4-FFB8F32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33" y="10071333"/>
            <a:ext cx="16060784" cy="86381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 rot="21189114">
            <a:off x="11318464" y="3198478"/>
            <a:ext cx="13043461" cy="5866065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103120" y="9414187"/>
            <a:ext cx="9966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several inception modules with different number of output 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6401676" y="17169820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AF868-EAF8-4619-B325-9B5E5AD0E4B1}"/>
              </a:ext>
            </a:extLst>
          </p:cNvPr>
          <p:cNvSpPr txBox="1"/>
          <p:nvPr/>
        </p:nvSpPr>
        <p:spPr>
          <a:xfrm>
            <a:off x="23852505" y="14036457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843A1-0AB3-4B70-9F29-7DFDC8A7A6F4}"/>
              </a:ext>
            </a:extLst>
          </p:cNvPr>
          <p:cNvSpPr txBox="1"/>
          <p:nvPr/>
        </p:nvSpPr>
        <p:spPr>
          <a:xfrm>
            <a:off x="21514253" y="11722124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64x28x28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D7C01-EEB7-4594-9EC4-FCAEFCC8017E}"/>
              </a:ext>
            </a:extLst>
          </p:cNvPr>
          <p:cNvSpPr txBox="1"/>
          <p:nvPr/>
        </p:nvSpPr>
        <p:spPr>
          <a:xfrm>
            <a:off x="14503036" y="14181042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C4FB2-A85D-4905-9886-7FE48B04D335}"/>
              </a:ext>
            </a:extLst>
          </p:cNvPr>
          <p:cNvSpPr txBox="1"/>
          <p:nvPr/>
        </p:nvSpPr>
        <p:spPr>
          <a:xfrm>
            <a:off x="18343516" y="1417600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64x28x28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A0D0B-FF2B-492C-8114-9C4690295251}"/>
              </a:ext>
            </a:extLst>
          </p:cNvPr>
          <p:cNvSpPr txBox="1"/>
          <p:nvPr/>
        </p:nvSpPr>
        <p:spPr>
          <a:xfrm>
            <a:off x="16815161" y="12190096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96x28x28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BD7A7-5CE5-4B58-A41F-7B88C6C13C67}"/>
              </a:ext>
            </a:extLst>
          </p:cNvPr>
          <p:cNvSpPr txBox="1"/>
          <p:nvPr/>
        </p:nvSpPr>
        <p:spPr>
          <a:xfrm>
            <a:off x="14503036" y="12161726"/>
            <a:ext cx="20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192x28x28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B7DD0-F377-4242-A33F-41C51B7F66DC}"/>
              </a:ext>
            </a:extLst>
          </p:cNvPr>
          <p:cNvSpPr txBox="1"/>
          <p:nvPr/>
        </p:nvSpPr>
        <p:spPr>
          <a:xfrm>
            <a:off x="10195558" y="12430010"/>
            <a:ext cx="327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128x28x28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1781-5C7F-4D77-BB99-0A082520F2F7}"/>
              </a:ext>
            </a:extLst>
          </p:cNvPr>
          <p:cNvSpPr txBox="1"/>
          <p:nvPr/>
        </p:nvSpPr>
        <p:spPr>
          <a:xfrm>
            <a:off x="16741682" y="10486898"/>
            <a:ext cx="976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along channel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26FC5-280F-4EE1-B36B-EDCA772FF564}"/>
              </a:ext>
            </a:extLst>
          </p:cNvPr>
          <p:cNvSpPr txBox="1"/>
          <p:nvPr/>
        </p:nvSpPr>
        <p:spPr>
          <a:xfrm>
            <a:off x="26883360" y="9509760"/>
            <a:ext cx="893499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Instead of having a single pass, having multiple passes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Concatenate along channels</a:t>
            </a:r>
          </a:p>
        </p:txBody>
      </p:sp>
    </p:spTree>
    <p:extLst>
      <p:ext uri="{BB962C8B-B14F-4D97-AF65-F5344CB8AC3E}">
        <p14:creationId xmlns:p14="http://schemas.microsoft.com/office/powerpoint/2010/main" val="27613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Google Inception net,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23022947" y="4360278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phase: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E8E61-CC59-4BE7-BDDF-3E16D9E4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94" y="9103042"/>
            <a:ext cx="3657600" cy="5476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241A0D-1437-4293-84ED-1B8A7DD6AFF7}"/>
              </a:ext>
            </a:extLst>
          </p:cNvPr>
          <p:cNvSpPr txBox="1"/>
          <p:nvPr/>
        </p:nvSpPr>
        <p:spPr>
          <a:xfrm>
            <a:off x="10384969" y="12496511"/>
            <a:ext cx="15453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Averaging pooling for every 2D feature map, </a:t>
            </a:r>
            <a:r>
              <a:rPr lang="en-US" sz="4000" dirty="0" err="1"/>
              <a:t>CxHxW</a:t>
            </a:r>
            <a:r>
              <a:rPr lang="en-US" sz="4000" dirty="0"/>
              <a:t> </a:t>
            </a:r>
            <a:r>
              <a:rPr lang="en-US" sz="4000" dirty="0">
                <a:sym typeface="Wingdings" panose="05000000000000000000" pitchFamily="2" charset="2"/>
              </a:rPr>
              <a:t> Cx1x1</a:t>
            </a:r>
          </a:p>
          <a:p>
            <a:endParaRPr lang="en-US" sz="4000" dirty="0"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DECA7-B9F0-4F59-A0CE-F29D8FAB5D98}"/>
              </a:ext>
            </a:extLst>
          </p:cNvPr>
          <p:cNvSpPr/>
          <p:nvPr/>
        </p:nvSpPr>
        <p:spPr>
          <a:xfrm>
            <a:off x="13235795" y="14118252"/>
            <a:ext cx="97517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the expensive FC 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Avoid flatten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Resnet, 2015</a:t>
            </a:r>
            <a:endParaRPr lang="en-US" sz="1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0E4FB-0D83-4F8B-94E9-88277CE6FF85}"/>
              </a:ext>
            </a:extLst>
          </p:cNvPr>
          <p:cNvSpPr txBox="1"/>
          <p:nvPr/>
        </p:nvSpPr>
        <p:spPr>
          <a:xfrm>
            <a:off x="2664823" y="4140926"/>
            <a:ext cx="24871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“Going deeper” improves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But getting harder to train (mitigated by </a:t>
            </a:r>
            <a:r>
              <a:rPr lang="en-US" dirty="0" err="1"/>
              <a:t>GoogLeNet</a:t>
            </a:r>
            <a:r>
              <a:rPr lang="en-US" dirty="0"/>
              <a:t>, not an ideal solution)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1444B-3259-4DD4-82AC-CC90D3AD8AF8}"/>
              </a:ext>
            </a:extLst>
          </p:cNvPr>
          <p:cNvSpPr/>
          <p:nvPr/>
        </p:nvSpPr>
        <p:spPr>
          <a:xfrm>
            <a:off x="2090584" y="18477412"/>
            <a:ext cx="11068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Deep Residual Learning for Image Recognition. https://arxiv.org/abs/1512.03385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4334D-802B-4B50-8BA4-568847E1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069" y="7443303"/>
            <a:ext cx="16799097" cy="9486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CDF59-4D6C-4786-9BD0-F25A07237FB7}"/>
              </a:ext>
            </a:extLst>
          </p:cNvPr>
          <p:cNvSpPr txBox="1"/>
          <p:nvPr/>
        </p:nvSpPr>
        <p:spPr>
          <a:xfrm>
            <a:off x="28100740" y="10536072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due to over-fitting?</a:t>
            </a:r>
          </a:p>
        </p:txBody>
      </p:sp>
    </p:spTree>
    <p:extLst>
      <p:ext uri="{BB962C8B-B14F-4D97-AF65-F5344CB8AC3E}">
        <p14:creationId xmlns:p14="http://schemas.microsoft.com/office/powerpoint/2010/main" val="342794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726C6-C01D-4DBE-B7AB-635F29CB334E}"/>
              </a:ext>
            </a:extLst>
          </p:cNvPr>
          <p:cNvSpPr/>
          <p:nvPr/>
        </p:nvSpPr>
        <p:spPr bwMode="auto">
          <a:xfrm>
            <a:off x="1675354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9CC183-B3DC-404A-A44F-06529B85813A}"/>
              </a:ext>
            </a:extLst>
          </p:cNvPr>
          <p:cNvCxnSpPr>
            <a:cxnSpLocks/>
          </p:cNvCxnSpPr>
          <p:nvPr/>
        </p:nvCxnSpPr>
        <p:spPr>
          <a:xfrm>
            <a:off x="14499911" y="8505285"/>
            <a:ext cx="1305639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3249458-8902-4FD0-AE7F-D917E3C59127}"/>
              </a:ext>
            </a:extLst>
          </p:cNvPr>
          <p:cNvSpPr/>
          <p:nvPr/>
        </p:nvSpPr>
        <p:spPr bwMode="auto">
          <a:xfrm>
            <a:off x="15978155" y="6298320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FDA553-C10E-48F3-A341-648591A72096}"/>
              </a:ext>
            </a:extLst>
          </p:cNvPr>
          <p:cNvCxnSpPr>
            <a:cxnSpLocks/>
          </p:cNvCxnSpPr>
          <p:nvPr/>
        </p:nvCxnSpPr>
        <p:spPr>
          <a:xfrm>
            <a:off x="17546077" y="850530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3610CE5-65F8-463A-95F0-7D64F515D0CE}"/>
              </a:ext>
            </a:extLst>
          </p:cNvPr>
          <p:cNvSpPr/>
          <p:nvPr/>
        </p:nvSpPr>
        <p:spPr bwMode="auto">
          <a:xfrm>
            <a:off x="18365870" y="62982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CONV1</a:t>
            </a:r>
            <a:endParaRPr lang="en-US" sz="2800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9E1FB-226D-47B3-92F4-55AD57FEEED8}"/>
              </a:ext>
            </a:extLst>
          </p:cNvPr>
          <p:cNvSpPr/>
          <p:nvPr/>
        </p:nvSpPr>
        <p:spPr bwMode="auto">
          <a:xfrm>
            <a:off x="22590398" y="6298298"/>
            <a:ext cx="697270" cy="4413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B6029E-6AA4-413D-A5F5-CCD32B197668}"/>
              </a:ext>
            </a:extLst>
          </p:cNvPr>
          <p:cNvCxnSpPr>
            <a:cxnSpLocks/>
          </p:cNvCxnSpPr>
          <p:nvPr/>
        </p:nvCxnSpPr>
        <p:spPr>
          <a:xfrm flipV="1">
            <a:off x="19201868" y="8494683"/>
            <a:ext cx="1174537" cy="1062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E7E5ED-52D2-4133-B966-835BE44AB807}"/>
              </a:ext>
            </a:extLst>
          </p:cNvPr>
          <p:cNvCxnSpPr>
            <a:cxnSpLocks/>
          </p:cNvCxnSpPr>
          <p:nvPr/>
        </p:nvCxnSpPr>
        <p:spPr>
          <a:xfrm flipV="1">
            <a:off x="21196936" y="8505285"/>
            <a:ext cx="1393462" cy="2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BD7504-13F8-4E3C-9498-65172DAFA7AC}"/>
              </a:ext>
            </a:extLst>
          </p:cNvPr>
          <p:cNvCxnSpPr>
            <a:cxnSpLocks/>
          </p:cNvCxnSpPr>
          <p:nvPr/>
        </p:nvCxnSpPr>
        <p:spPr>
          <a:xfrm>
            <a:off x="23394680" y="8505285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lus Sign 1">
            <a:extLst>
              <a:ext uri="{FF2B5EF4-FFF2-40B4-BE49-F238E27FC236}">
                <a16:creationId xmlns:a16="http://schemas.microsoft.com/office/drawing/2014/main" id="{D638F15B-63B3-48E4-A3A8-97581A545E04}"/>
              </a:ext>
            </a:extLst>
          </p:cNvPr>
          <p:cNvSpPr/>
          <p:nvPr/>
        </p:nvSpPr>
        <p:spPr bwMode="auto">
          <a:xfrm>
            <a:off x="20376405" y="8122394"/>
            <a:ext cx="713519" cy="744578"/>
          </a:xfrm>
          <a:prstGeom prst="mathPlus">
            <a:avLst/>
          </a:prstGeom>
          <a:solidFill>
            <a:srgbClr val="99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6DC6141-815F-44DF-98C1-90B1380EA0D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5613748" y="8494683"/>
            <a:ext cx="5119417" cy="273595"/>
          </a:xfrm>
          <a:prstGeom prst="bentConnector4">
            <a:avLst>
              <a:gd name="adj1" fmla="val -11121"/>
              <a:gd name="adj2" fmla="val 1200528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/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EA1F7F-28A1-4818-9492-ACC996AE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664" y="7947905"/>
                <a:ext cx="59150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C5F3D4E8-3C6E-48F9-835D-CA0B8E2FE10F}"/>
              </a:ext>
            </a:extLst>
          </p:cNvPr>
          <p:cNvSpPr/>
          <p:nvPr/>
        </p:nvSpPr>
        <p:spPr>
          <a:xfrm rot="16200000">
            <a:off x="17169255" y="4055766"/>
            <a:ext cx="697270" cy="3090501"/>
          </a:xfrm>
          <a:prstGeom prst="rightBrace">
            <a:avLst>
              <a:gd name="adj1" fmla="val 51394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/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DEDF0-CDC3-41AB-9528-D076D8B0F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547" y="4263457"/>
                <a:ext cx="160781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/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5E3D6B-6245-42BC-A976-39D5460B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234" y="6510279"/>
                <a:ext cx="2832506" cy="166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A64BE6B-4510-4E91-B4A7-AC9301E13CCB}"/>
              </a:ext>
            </a:extLst>
          </p:cNvPr>
          <p:cNvSpPr txBox="1"/>
          <p:nvPr/>
        </p:nvSpPr>
        <p:spPr>
          <a:xfrm>
            <a:off x="14831925" y="11821872"/>
            <a:ext cx="706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connection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558819" y="13579387"/>
            <a:ext cx="154152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through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Make training deeper network easier, if there are enough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extra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Constraint on network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/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Training is performed to fit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residual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31DA2B-9BBF-430E-BD4E-6703264E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140" y="13576443"/>
                <a:ext cx="15415282" cy="2585323"/>
              </a:xfrm>
              <a:prstGeom prst="rect">
                <a:avLst/>
              </a:prstGeom>
              <a:blipFill>
                <a:blip r:embed="rId5"/>
                <a:stretch>
                  <a:fillRect l="-2096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09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6B24E1-C158-44F8-9C23-B30B88E5BCD3}"/>
              </a:ext>
            </a:extLst>
          </p:cNvPr>
          <p:cNvSpPr txBox="1"/>
          <p:nvPr/>
        </p:nvSpPr>
        <p:spPr>
          <a:xfrm>
            <a:off x="2301774" y="12893552"/>
            <a:ext cx="1541528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lot of similarities to VGG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3x3 conv to keep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stride convolution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Increase number of channels while reducing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deeper – </a:t>
            </a:r>
            <a:r>
              <a:rPr lang="en-US" dirty="0" err="1"/>
              <a:t>ResNet</a:t>
            </a:r>
            <a:r>
              <a:rPr lang="en-US" dirty="0"/>
              <a:t> 34/50/101/152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Avoid expensive FC – same as VGG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7C94E-A2BF-43A1-BDDF-01EE50B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11" y="5792337"/>
            <a:ext cx="13830300" cy="60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8D7DB9-E260-43F5-8E14-440BCB55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101" y="3671421"/>
            <a:ext cx="7039831" cy="1604532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32F96F-066D-4421-BEEC-41FAE77B28AD}"/>
              </a:ext>
            </a:extLst>
          </p:cNvPr>
          <p:cNvCxnSpPr>
            <a:cxnSpLocks/>
          </p:cNvCxnSpPr>
          <p:nvPr/>
        </p:nvCxnSpPr>
        <p:spPr>
          <a:xfrm flipH="1">
            <a:off x="24252072" y="9266830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F62A50-A7B9-4DEF-91E7-C591C11394A1}"/>
              </a:ext>
            </a:extLst>
          </p:cNvPr>
          <p:cNvCxnSpPr>
            <a:cxnSpLocks/>
          </p:cNvCxnSpPr>
          <p:nvPr/>
        </p:nvCxnSpPr>
        <p:spPr>
          <a:xfrm flipH="1">
            <a:off x="24252072" y="12132859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64C8B1-017E-4DEB-87C8-EA6709DAFD4B}"/>
              </a:ext>
            </a:extLst>
          </p:cNvPr>
          <p:cNvCxnSpPr>
            <a:cxnSpLocks/>
          </p:cNvCxnSpPr>
          <p:nvPr/>
        </p:nvCxnSpPr>
        <p:spPr>
          <a:xfrm flipH="1">
            <a:off x="24252072" y="16486495"/>
            <a:ext cx="1214651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DEDBC7C-B140-4A6D-8298-EDE1995CEEAE}"/>
              </a:ext>
            </a:extLst>
          </p:cNvPr>
          <p:cNvSpPr/>
          <p:nvPr/>
        </p:nvSpPr>
        <p:spPr>
          <a:xfrm>
            <a:off x="25847625" y="8793623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25771-F9C3-4255-AB55-09363AF85BF4}"/>
              </a:ext>
            </a:extLst>
          </p:cNvPr>
          <p:cNvSpPr/>
          <p:nvPr/>
        </p:nvSpPr>
        <p:spPr>
          <a:xfrm>
            <a:off x="25847625" y="11694085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74FFC-2CA3-4F5E-B82A-DAFDFF273132}"/>
              </a:ext>
            </a:extLst>
          </p:cNvPr>
          <p:cNvSpPr/>
          <p:nvPr/>
        </p:nvSpPr>
        <p:spPr>
          <a:xfrm>
            <a:off x="25847625" y="16024830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stride convolution</a:t>
            </a:r>
          </a:p>
        </p:txBody>
      </p:sp>
    </p:spTree>
    <p:extLst>
      <p:ext uri="{BB962C8B-B14F-4D97-AF65-F5344CB8AC3E}">
        <p14:creationId xmlns:p14="http://schemas.microsoft.com/office/powerpoint/2010/main" val="240223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residual connection</a:t>
            </a:r>
            <a:endParaRPr lang="en-US" sz="13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B6636-EF33-4914-A919-4EC7A04A819C}"/>
              </a:ext>
            </a:extLst>
          </p:cNvPr>
          <p:cNvSpPr txBox="1"/>
          <p:nvPr/>
        </p:nvSpPr>
        <p:spPr>
          <a:xfrm>
            <a:off x="26094520" y="15848207"/>
            <a:ext cx="98673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6.7% </a:t>
            </a:r>
            <a:r>
              <a:rPr lang="en-US" dirty="0">
                <a:sym typeface="Wingdings" panose="05000000000000000000" pitchFamily="2" charset="2"/>
              </a:rPr>
              <a:t> 3.6%</a:t>
            </a:r>
          </a:p>
          <a:p>
            <a:r>
              <a:rPr lang="en-US" dirty="0">
                <a:sym typeface="Wingdings" panose="05000000000000000000" pitchFamily="2" charset="2"/>
              </a:rPr>
              <a:t>Better than human error (5.1%)</a:t>
            </a:r>
          </a:p>
          <a:p>
            <a:r>
              <a:rPr lang="en-US" sz="2400" dirty="0"/>
              <a:t>https://arxiv.org/abs/1409.0575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5E657B-89EC-4895-ADAE-9F3D7E66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35" y="6757437"/>
            <a:ext cx="26313330" cy="92427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24EF7-2083-4BE4-9C6B-A3750A379B39}"/>
              </a:ext>
            </a:extLst>
          </p:cNvPr>
          <p:cNvSpPr/>
          <p:nvPr/>
        </p:nvSpPr>
        <p:spPr>
          <a:xfrm>
            <a:off x="2090584" y="18477412"/>
            <a:ext cx="11068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Deep Residual Learning for Image Recognition. https://arxiv.org/abs/1512.03385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0701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Resnet : with batch normalization</a:t>
            </a:r>
            <a:endParaRPr lang="en-US" sz="13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E4AAD-EDD3-46C6-B3E2-E8DB1705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5" y="5178857"/>
            <a:ext cx="17798263" cy="1248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C3DB-422E-47F0-BC17-4324BF0E381D}"/>
              </a:ext>
            </a:extLst>
          </p:cNvPr>
          <p:cNvSpPr txBox="1"/>
          <p:nvPr/>
        </p:nvSpPr>
        <p:spPr>
          <a:xfrm>
            <a:off x="20410111" y="9209001"/>
            <a:ext cx="15017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(b) layout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816D5-03E0-4134-822C-7E4036B8D21A}"/>
              </a:ext>
            </a:extLst>
          </p:cNvPr>
          <p:cNvSpPr/>
          <p:nvPr/>
        </p:nvSpPr>
        <p:spPr bwMode="auto">
          <a:xfrm rot="16200000">
            <a:off x="5713876" y="3487098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CONV</a:t>
            </a:r>
            <a:endParaRPr lang="en-US" sz="2800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E22AA-3AF0-4473-B57F-19E58B795576}"/>
              </a:ext>
            </a:extLst>
          </p:cNvPr>
          <p:cNvCxnSpPr>
            <a:cxnSpLocks/>
          </p:cNvCxnSpPr>
          <p:nvPr/>
        </p:nvCxnSpPr>
        <p:spPr>
          <a:xfrm>
            <a:off x="5967972" y="4138123"/>
            <a:ext cx="0" cy="113936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/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4A2EA-2F6E-48FA-A094-A6F8BA94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48" y="3351036"/>
                <a:ext cx="85224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E7FE5A7-BF9D-4B5C-AA12-F856DE8885B8}"/>
              </a:ext>
            </a:extLst>
          </p:cNvPr>
          <p:cNvSpPr/>
          <p:nvPr/>
        </p:nvSpPr>
        <p:spPr>
          <a:xfrm>
            <a:off x="20410111" y="12254637"/>
            <a:ext cx="114185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needs input CONV layers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8C12C5-D6F5-4BA3-B621-299CAAF705BC}"/>
              </a:ext>
            </a:extLst>
          </p:cNvPr>
          <p:cNvSpPr/>
          <p:nvPr/>
        </p:nvSpPr>
        <p:spPr>
          <a:xfrm>
            <a:off x="2181267" y="18400486"/>
            <a:ext cx="10963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Identity Mappings in Deep Residual Networks. https://arxiv.org/abs/1603.05027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0134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ResNeXt</a:t>
            </a:r>
            <a:r>
              <a:rPr lang="en-US" altLang="zh-CN" sz="9600" dirty="0"/>
              <a:t> 2016 : wider network with skip connection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1A0EE-D8D4-4B92-AFCA-307416890B48}"/>
              </a:ext>
            </a:extLst>
          </p:cNvPr>
          <p:cNvSpPr txBox="1"/>
          <p:nvPr/>
        </p:nvSpPr>
        <p:spPr>
          <a:xfrm>
            <a:off x="26094520" y="15848207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3.6% </a:t>
            </a:r>
            <a:r>
              <a:rPr lang="en-US" dirty="0">
                <a:sym typeface="Wingdings" panose="05000000000000000000" pitchFamily="2" charset="2"/>
              </a:rPr>
              <a:t> 3.0%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B71B1-8992-4B18-BAF0-0B00008B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10" y="3956642"/>
            <a:ext cx="13646406" cy="874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F6A0A-C7DC-4CF3-883E-6B23C93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071" y="4343116"/>
            <a:ext cx="8486775" cy="836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B650F-5E27-45F6-80FC-95F23DA971C1}"/>
              </a:ext>
            </a:extLst>
          </p:cNvPr>
          <p:cNvSpPr txBox="1"/>
          <p:nvPr/>
        </p:nvSpPr>
        <p:spPr>
          <a:xfrm>
            <a:off x="3596049" y="12706066"/>
            <a:ext cx="154152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the idea of inception module with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 to reduce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Multiple passes with homogenous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3ADD8-1E57-4725-83CF-0D5ADC816FD3}"/>
              </a:ext>
            </a:extLst>
          </p:cNvPr>
          <p:cNvSpPr/>
          <p:nvPr/>
        </p:nvSpPr>
        <p:spPr>
          <a:xfrm>
            <a:off x="2159690" y="1824285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Aggregated Residual Transformations for Deep Neural Networks. https://arxiv.org/abs/1611.05431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94332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DenseNet</a:t>
            </a:r>
            <a:r>
              <a:rPr lang="en-US" altLang="zh-CN" sz="9600" dirty="0"/>
              <a:t> : </a:t>
            </a:r>
            <a:r>
              <a:rPr lang="en-US" sz="9600" dirty="0"/>
              <a:t>Densely Connected Convolutional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73F84-E3E2-4404-A502-7220B10F5736}"/>
              </a:ext>
            </a:extLst>
          </p:cNvPr>
          <p:cNvSpPr/>
          <p:nvPr/>
        </p:nvSpPr>
        <p:spPr>
          <a:xfrm>
            <a:off x="2134774" y="18440401"/>
            <a:ext cx="10733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Densely Connected Convolutional Networks. https://arxiv.org/abs/1608.06993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654A25-776F-435A-BCDA-29970FA7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4" y="5520151"/>
            <a:ext cx="15254648" cy="1066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39353-0694-4E94-A80C-9F236242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402" y="4762393"/>
            <a:ext cx="18630900" cy="3971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9A904-BAE0-442A-A012-7FDFDD50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266" y="10008491"/>
            <a:ext cx="9089707" cy="6587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17A92-1879-4B36-AA2E-608866719CF2}"/>
              </a:ext>
            </a:extLst>
          </p:cNvPr>
          <p:cNvSpPr txBox="1"/>
          <p:nvPr/>
        </p:nvSpPr>
        <p:spPr>
          <a:xfrm>
            <a:off x="26186296" y="9312768"/>
            <a:ext cx="9089707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Heavily using 3x3 and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Flexible dense block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Optionally, reduce number of feature maps by half between dense blocks (</a:t>
            </a:r>
            <a:r>
              <a:rPr lang="en-US" dirty="0" err="1"/>
              <a:t>DenseNet</a:t>
            </a:r>
            <a:r>
              <a:rPr lang="en-US" dirty="0"/>
              <a:t>-BC)</a:t>
            </a:r>
          </a:p>
        </p:txBody>
      </p:sp>
    </p:spTree>
    <p:extLst>
      <p:ext uri="{BB962C8B-B14F-4D97-AF65-F5344CB8AC3E}">
        <p14:creationId xmlns:p14="http://schemas.microsoft.com/office/powerpoint/2010/main" val="137201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CNN architectures</a:t>
            </a:r>
            <a:endParaRPr lang="en-US" sz="8800" dirty="0"/>
          </a:p>
          <a:p>
            <a:r>
              <a:rPr lang="en-US" sz="8800" dirty="0"/>
              <a:t>Object detection</a:t>
            </a:r>
          </a:p>
          <a:p>
            <a:r>
              <a:rPr lang="en-US" sz="8800" dirty="0"/>
              <a:t>Segmentation</a:t>
            </a:r>
          </a:p>
          <a:p>
            <a:r>
              <a:rPr lang="en-US" altLang="zh-CN" sz="8800" dirty="0"/>
              <a:t>Denoising </a:t>
            </a:r>
            <a:r>
              <a:rPr lang="en-US" altLang="zh-CN" sz="8800"/>
              <a:t>and super-resolution</a:t>
            </a:r>
            <a:endParaRPr lang="en-US" altLang="zh-CN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3556A9F-0C9C-4F45-A169-6F17764C2980}"/>
              </a:ext>
            </a:extLst>
          </p:cNvPr>
          <p:cNvSpPr txBox="1"/>
          <p:nvPr/>
        </p:nvSpPr>
        <p:spPr>
          <a:xfrm>
            <a:off x="23642764" y="4423856"/>
            <a:ext cx="12059478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 module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First, global pooling along </a:t>
            </a:r>
            <a:r>
              <a:rPr lang="en-US" dirty="0" err="1"/>
              <a:t>HxW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squeeze with a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Then expand it back to C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After sigmoid, use the C ratio to scale every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Relying on training to learn the best weights to rebalance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SE module, every channel contributes to all other channels </a:t>
            </a:r>
            <a:r>
              <a:rPr lang="en-US" dirty="0">
                <a:sym typeface="Wingdings" panose="05000000000000000000" pitchFamily="2" charset="2"/>
              </a:rPr>
              <a:t> similar idea is popular in attention mechanism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SENet</a:t>
            </a:r>
            <a:r>
              <a:rPr lang="en-US" altLang="zh-CN" sz="9600" dirty="0"/>
              <a:t> 2017 : </a:t>
            </a:r>
            <a:r>
              <a:rPr lang="en-US" sz="9600" b="1" dirty="0"/>
              <a:t>Squeeze-and-Excitation Network 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606DE-33BD-45F8-8A50-6CBA8A46D964}"/>
              </a:ext>
            </a:extLst>
          </p:cNvPr>
          <p:cNvSpPr txBox="1"/>
          <p:nvPr/>
        </p:nvSpPr>
        <p:spPr>
          <a:xfrm>
            <a:off x="26253546" y="17320055"/>
            <a:ext cx="986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3.0% </a:t>
            </a:r>
            <a:r>
              <a:rPr lang="en-US" dirty="0">
                <a:sym typeface="Wingdings" panose="05000000000000000000" pitchFamily="2" charset="2"/>
              </a:rPr>
              <a:t> 2.3%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A7CF5D-CD7F-4619-B3B3-2735DF070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82" y="5020711"/>
            <a:ext cx="22242382" cy="482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69593B-B09E-478B-903E-BD6CBA71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714" y="11895270"/>
            <a:ext cx="122872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9461D2-D764-47CE-BB2B-F4CA637A608A}"/>
              </a:ext>
            </a:extLst>
          </p:cNvPr>
          <p:cNvSpPr/>
          <p:nvPr/>
        </p:nvSpPr>
        <p:spPr bwMode="auto">
          <a:xfrm>
            <a:off x="9515061" y="4598504"/>
            <a:ext cx="8772939" cy="2756453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2D0CA6-0DD6-4332-8735-36EA16CA5588}"/>
              </a:ext>
            </a:extLst>
          </p:cNvPr>
          <p:cNvCxnSpPr>
            <a:cxnSpLocks/>
          </p:cNvCxnSpPr>
          <p:nvPr/>
        </p:nvCxnSpPr>
        <p:spPr>
          <a:xfrm flipH="1">
            <a:off x="8269357" y="7583688"/>
            <a:ext cx="5146337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CAF920-A89F-47B1-91F7-B20EEF9D7A91}"/>
              </a:ext>
            </a:extLst>
          </p:cNvPr>
          <p:cNvCxnSpPr>
            <a:cxnSpLocks/>
          </p:cNvCxnSpPr>
          <p:nvPr/>
        </p:nvCxnSpPr>
        <p:spPr>
          <a:xfrm>
            <a:off x="14259340" y="7583688"/>
            <a:ext cx="927650" cy="561547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F9F44A-45DE-4535-A662-867311C98323}"/>
              </a:ext>
            </a:extLst>
          </p:cNvPr>
          <p:cNvSpPr txBox="1"/>
          <p:nvPr/>
        </p:nvSpPr>
        <p:spPr>
          <a:xfrm>
            <a:off x="16472452" y="12203091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can be 4, 8, 16, 32 …</a:t>
            </a:r>
          </a:p>
          <a:p>
            <a:endParaRPr lang="en-US" dirty="0"/>
          </a:p>
          <a:p>
            <a:r>
              <a:rPr lang="en-US" dirty="0"/>
              <a:t>Not sensitive to accuracy</a:t>
            </a:r>
          </a:p>
        </p:txBody>
      </p:sp>
    </p:spTree>
    <p:extLst>
      <p:ext uri="{BB962C8B-B14F-4D97-AF65-F5344CB8AC3E}">
        <p14:creationId xmlns:p14="http://schemas.microsoft.com/office/powerpoint/2010/main" val="2599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Many other models in </a:t>
            </a:r>
            <a:r>
              <a:rPr lang="en-US" sz="9600" dirty="0" err="1"/>
              <a:t>Pytorch</a:t>
            </a:r>
            <a:r>
              <a:rPr lang="en-US" sz="9600" dirty="0"/>
              <a:t> model zoo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76E2-D113-4452-BCD0-530625D5B2DE}"/>
              </a:ext>
            </a:extLst>
          </p:cNvPr>
          <p:cNvSpPr/>
          <p:nvPr/>
        </p:nvSpPr>
        <p:spPr>
          <a:xfrm>
            <a:off x="3768661" y="18312458"/>
            <a:ext cx="126880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https://pytorch.org/serve/model_zoo.html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9F574-D985-409A-BD84-EA2746B33F87}"/>
              </a:ext>
            </a:extLst>
          </p:cNvPr>
          <p:cNvSpPr/>
          <p:nvPr/>
        </p:nvSpPr>
        <p:spPr>
          <a:xfrm>
            <a:off x="3074276" y="17485395"/>
            <a:ext cx="13649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https://pytorch.org/vision/stable/models.html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17601-45DF-4ECE-92DE-54680CBA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38" y="4562478"/>
            <a:ext cx="11087100" cy="1300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80BE3-AA7E-4748-A4FD-14B63560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203" y="5245790"/>
            <a:ext cx="12589335" cy="121296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38EBF8-BEEF-49D7-A490-F55B26A07EBB}"/>
              </a:ext>
            </a:extLst>
          </p:cNvPr>
          <p:cNvSpPr/>
          <p:nvPr/>
        </p:nvSpPr>
        <p:spPr>
          <a:xfrm>
            <a:off x="17670343" y="178557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Benchmark Analysis of Representative Deep Neural Network Architectures. https://arxiv.org/pdf/1810.00736.pdf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3A800A-2090-4680-85BC-667C91152335}"/>
              </a:ext>
            </a:extLst>
          </p:cNvPr>
          <p:cNvSpPr/>
          <p:nvPr/>
        </p:nvSpPr>
        <p:spPr bwMode="auto">
          <a:xfrm>
            <a:off x="21322747" y="6745356"/>
            <a:ext cx="3048000" cy="3114261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546F3-2B0F-41C3-B486-F9CCB3001E72}"/>
              </a:ext>
            </a:extLst>
          </p:cNvPr>
          <p:cNvSpPr txBox="1"/>
          <p:nvPr/>
        </p:nvSpPr>
        <p:spPr>
          <a:xfrm>
            <a:off x="20209564" y="5814976"/>
            <a:ext cx="494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</p:txBody>
      </p:sp>
    </p:spTree>
    <p:extLst>
      <p:ext uri="{BB962C8B-B14F-4D97-AF65-F5344CB8AC3E}">
        <p14:creationId xmlns:p14="http://schemas.microsoft.com/office/powerpoint/2010/main" val="187364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7E630-BF02-46B6-ACF6-345EA947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57" y="3295653"/>
            <a:ext cx="15640050" cy="15535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Another dimension: training speed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A134B-FE0D-4992-A937-874CA114572C}"/>
              </a:ext>
            </a:extLst>
          </p:cNvPr>
          <p:cNvSpPr/>
          <p:nvPr/>
        </p:nvSpPr>
        <p:spPr>
          <a:xfrm>
            <a:off x="18077207" y="18300354"/>
            <a:ext cx="8666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https://dawn.cs.stanford.edu/benchmark/#imagenet-train-time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563E2-4EBD-4BEB-B77F-67BA8633FCDD}"/>
              </a:ext>
            </a:extLst>
          </p:cNvPr>
          <p:cNvSpPr txBox="1"/>
          <p:nvPr/>
        </p:nvSpPr>
        <p:spPr>
          <a:xfrm>
            <a:off x="19401181" y="6000507"/>
            <a:ext cx="1473766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Sweet spots</a:t>
            </a:r>
          </a:p>
          <a:p>
            <a:endParaRPr lang="en-US" dirty="0"/>
          </a:p>
          <a:p>
            <a:r>
              <a:rPr lang="en-US" dirty="0"/>
              <a:t>Good balance with computation and accuracy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ResNext</a:t>
            </a:r>
            <a:r>
              <a:rPr lang="en-US" dirty="0"/>
              <a:t>, </a:t>
            </a:r>
            <a:r>
              <a:rPr lang="en-US" dirty="0" err="1"/>
              <a:t>DenseNet</a:t>
            </a:r>
            <a:r>
              <a:rPr lang="en-US" dirty="0"/>
              <a:t> type network with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Adam optimization, </a:t>
            </a:r>
            <a:r>
              <a:rPr lang="en-US" dirty="0" err="1"/>
              <a:t>OneCycle</a:t>
            </a:r>
            <a:r>
              <a:rPr lang="en-US" dirty="0"/>
              <a:t> scheduler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F622-1C60-4F48-AC20-FB5E3F233970}"/>
              </a:ext>
            </a:extLst>
          </p:cNvPr>
          <p:cNvSpPr txBox="1"/>
          <p:nvPr/>
        </p:nvSpPr>
        <p:spPr>
          <a:xfrm>
            <a:off x="719415" y="10310764"/>
            <a:ext cx="5668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time</a:t>
            </a:r>
          </a:p>
          <a:p>
            <a:r>
              <a:rPr lang="en-US" dirty="0"/>
              <a:t>Training cost</a:t>
            </a:r>
          </a:p>
          <a:p>
            <a:r>
              <a:rPr lang="en-US" dirty="0"/>
              <a:t>Inference latency</a:t>
            </a:r>
          </a:p>
          <a:p>
            <a:r>
              <a:rPr lang="en-US" dirty="0"/>
              <a:t>Inference cost</a:t>
            </a:r>
          </a:p>
        </p:txBody>
      </p:sp>
    </p:spTree>
    <p:extLst>
      <p:ext uri="{BB962C8B-B14F-4D97-AF65-F5344CB8AC3E}">
        <p14:creationId xmlns:p14="http://schemas.microsoft.com/office/powerpoint/2010/main" val="63458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Mobile net : depth-wise separable convolution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MobileNets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Efficient Convolutional Neural Networks for Mobile Vision Applications. https://arxiv.org/abs/1704.04861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the “soft constraint” to have depth separable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/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1FAD7-CE8C-41BB-9C92-59A6EEBD2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731" y="5002696"/>
                <a:ext cx="16081967" cy="1661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C0B95-AD67-401B-A10A-08E9D01E6038}"/>
              </a:ext>
            </a:extLst>
          </p:cNvPr>
          <p:cNvCxnSpPr>
            <a:cxnSpLocks/>
          </p:cNvCxnSpPr>
          <p:nvPr/>
        </p:nvCxnSpPr>
        <p:spPr>
          <a:xfrm>
            <a:off x="6566152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AE6646-3B61-4803-9D8B-73456CA0C0C8}"/>
              </a:ext>
            </a:extLst>
          </p:cNvPr>
          <p:cNvCxnSpPr>
            <a:cxnSpLocks/>
          </p:cNvCxnSpPr>
          <p:nvPr/>
        </p:nvCxnSpPr>
        <p:spPr>
          <a:xfrm>
            <a:off x="10253727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15890C-84BC-4538-A711-71AD955EC498}"/>
              </a:ext>
            </a:extLst>
          </p:cNvPr>
          <p:cNvGrpSpPr/>
          <p:nvPr/>
        </p:nvGrpSpPr>
        <p:grpSpPr>
          <a:xfrm>
            <a:off x="7650767" y="8747036"/>
            <a:ext cx="2513314" cy="5282513"/>
            <a:chOff x="10174399" y="4056456"/>
            <a:chExt cx="2513314" cy="52825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F28266-C9F2-4562-AF04-D35722868768}"/>
                </a:ext>
              </a:extLst>
            </p:cNvPr>
            <p:cNvSpPr/>
            <p:nvPr/>
          </p:nvSpPr>
          <p:spPr bwMode="auto">
            <a:xfrm>
              <a:off x="10174399" y="405645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CONV, 3x3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B517C3-E00D-408D-9124-9FB078281C56}"/>
                </a:ext>
              </a:extLst>
            </p:cNvPr>
            <p:cNvSpPr/>
            <p:nvPr/>
          </p:nvSpPr>
          <p:spPr bwMode="auto">
            <a:xfrm>
              <a:off x="11890741" y="405645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D7A5B-A8A3-427A-87A8-22F16A36A4FA}"/>
                </a:ext>
              </a:extLst>
            </p:cNvPr>
            <p:cNvSpPr/>
            <p:nvPr/>
          </p:nvSpPr>
          <p:spPr bwMode="auto">
            <a:xfrm>
              <a:off x="11040195" y="4056457"/>
              <a:ext cx="796972" cy="5282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BN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1177A8-3D97-4127-99B0-91B5770714F5}"/>
              </a:ext>
            </a:extLst>
          </p:cNvPr>
          <p:cNvSpPr txBox="1"/>
          <p:nvPr/>
        </p:nvSpPr>
        <p:spPr>
          <a:xfrm>
            <a:off x="3110200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01BD4-DC68-4A40-8498-23863EE33552}"/>
              </a:ext>
            </a:extLst>
          </p:cNvPr>
          <p:cNvSpPr txBox="1"/>
          <p:nvPr/>
        </p:nvSpPr>
        <p:spPr>
          <a:xfrm>
            <a:off x="11230703" y="10904799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EDFF8-E32E-40B3-8FB8-826CB01FCAC2}"/>
              </a:ext>
            </a:extLst>
          </p:cNvPr>
          <p:cNvSpPr txBox="1"/>
          <p:nvPr/>
        </p:nvSpPr>
        <p:spPr>
          <a:xfrm>
            <a:off x="5750860" y="14042075"/>
            <a:ext cx="54737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1, K channels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1C46CB-2419-436A-B541-387B1D675C75}"/>
              </a:ext>
            </a:extLst>
          </p:cNvPr>
          <p:cNvCxnSpPr>
            <a:cxnSpLocks/>
          </p:cNvCxnSpPr>
          <p:nvPr/>
        </p:nvCxnSpPr>
        <p:spPr>
          <a:xfrm>
            <a:off x="19977935" y="1138829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46D915-393D-46B9-B564-C0EFA87E24E8}"/>
              </a:ext>
            </a:extLst>
          </p:cNvPr>
          <p:cNvCxnSpPr>
            <a:cxnSpLocks/>
          </p:cNvCxnSpPr>
          <p:nvPr/>
        </p:nvCxnSpPr>
        <p:spPr>
          <a:xfrm>
            <a:off x="24553087" y="11388292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4AECB4D-6F38-4FAB-852A-7EFF0DF63305}"/>
              </a:ext>
            </a:extLst>
          </p:cNvPr>
          <p:cNvSpPr/>
          <p:nvPr/>
        </p:nvSpPr>
        <p:spPr bwMode="auto">
          <a:xfrm>
            <a:off x="2106255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 along depth only</a:t>
            </a:r>
            <a:endParaRPr lang="en-US" sz="11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AD7AF9-BF6D-4990-B34C-903377628ABB}"/>
              </a:ext>
            </a:extLst>
          </p:cNvPr>
          <p:cNvSpPr/>
          <p:nvPr/>
        </p:nvSpPr>
        <p:spPr bwMode="auto">
          <a:xfrm>
            <a:off x="23666469" y="8747035"/>
            <a:ext cx="796972" cy="5282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 err="1">
                <a:latin typeface="Arial"/>
              </a:rPr>
              <a:t>ReLU</a:t>
            </a:r>
            <a:endParaRPr lang="en-US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2202E-E206-48B7-A61C-8375D2EBD298}"/>
              </a:ext>
            </a:extLst>
          </p:cNvPr>
          <p:cNvSpPr/>
          <p:nvPr/>
        </p:nvSpPr>
        <p:spPr bwMode="auto">
          <a:xfrm>
            <a:off x="22815923" y="8747036"/>
            <a:ext cx="796972" cy="52825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dirty="0">
                <a:latin typeface="Arial"/>
              </a:rPr>
              <a:t>BN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990E4-7EE9-4BB5-AF74-8A2BB7639DBE}"/>
              </a:ext>
            </a:extLst>
          </p:cNvPr>
          <p:cNvSpPr txBox="1"/>
          <p:nvPr/>
        </p:nvSpPr>
        <p:spPr>
          <a:xfrm>
            <a:off x="16521983" y="10830795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BxC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7E860-5B7F-48FD-80DA-67AE5B26526C}"/>
              </a:ext>
            </a:extLst>
          </p:cNvPr>
          <p:cNvSpPr txBox="1"/>
          <p:nvPr/>
        </p:nvSpPr>
        <p:spPr>
          <a:xfrm>
            <a:off x="25530063" y="10904798"/>
            <a:ext cx="33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BxK</a:t>
            </a:r>
            <a:r>
              <a:rPr lang="en-US" altLang="zh-CN" dirty="0" err="1"/>
              <a:t>xHxW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2FB0-5545-4D66-8722-2638BBD7FE81}"/>
              </a:ext>
            </a:extLst>
          </p:cNvPr>
          <p:cNvSpPr txBox="1"/>
          <p:nvPr/>
        </p:nvSpPr>
        <p:spPr>
          <a:xfrm>
            <a:off x="14976324" y="14456885"/>
            <a:ext cx="608622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 conv, stride 1, padding 1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CxHxW</a:t>
            </a:r>
            <a:endParaRPr lang="en-US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B44660-76D2-4A3C-88DF-A1AD98EE8ED6}"/>
              </a:ext>
            </a:extLst>
          </p:cNvPr>
          <p:cNvSpPr/>
          <p:nvPr/>
        </p:nvSpPr>
        <p:spPr bwMode="auto">
          <a:xfrm>
            <a:off x="21939600" y="8747038"/>
            <a:ext cx="796972" cy="52825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endParaRPr lang="en-US" sz="1100" dirty="0"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5A9E0-2647-4672-8CED-D5E89D5A5F7F}"/>
              </a:ext>
            </a:extLst>
          </p:cNvPr>
          <p:cNvCxnSpPr>
            <a:cxnSpLocks/>
          </p:cNvCxnSpPr>
          <p:nvPr/>
        </p:nvCxnSpPr>
        <p:spPr>
          <a:xfrm flipH="1">
            <a:off x="19387931" y="13649739"/>
            <a:ext cx="1485047" cy="62285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4DCF58-A8D8-41E0-9668-1E9E60A1C2FD}"/>
              </a:ext>
            </a:extLst>
          </p:cNvPr>
          <p:cNvSpPr txBox="1"/>
          <p:nvPr/>
        </p:nvSpPr>
        <p:spPr>
          <a:xfrm>
            <a:off x="22119244" y="15464049"/>
            <a:ext cx="932816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stride 1, padding 0</a:t>
            </a:r>
          </a:p>
          <a:p>
            <a:endParaRPr lang="en-US" dirty="0"/>
          </a:p>
          <a:p>
            <a:r>
              <a:rPr lang="en-US" sz="4000" dirty="0" err="1"/>
              <a:t>BxCxHx</a:t>
            </a:r>
            <a:r>
              <a:rPr lang="en-US" altLang="zh-CN" sz="4000" dirty="0" err="1"/>
              <a:t>W</a:t>
            </a:r>
            <a:r>
              <a:rPr lang="en-US" altLang="zh-CN" sz="4000" dirty="0"/>
              <a:t> </a:t>
            </a:r>
            <a:r>
              <a:rPr lang="en-US" altLang="zh-CN" sz="4000" dirty="0">
                <a:sym typeface="Wingdings" panose="05000000000000000000" pitchFamily="2" charset="2"/>
              </a:rPr>
              <a:t> </a:t>
            </a:r>
            <a:r>
              <a:rPr lang="en-US" sz="4000" dirty="0" err="1"/>
              <a:t>Bx</a:t>
            </a:r>
            <a:r>
              <a:rPr lang="en-US" altLang="zh-CN" sz="4000" dirty="0" err="1">
                <a:sym typeface="Wingdings" panose="05000000000000000000" pitchFamily="2" charset="2"/>
              </a:rPr>
              <a:t>KxHxW</a:t>
            </a:r>
            <a:endParaRPr lang="en-US" sz="4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FCB5D1-38F3-4C5A-A9F3-0F4DF742E736}"/>
              </a:ext>
            </a:extLst>
          </p:cNvPr>
          <p:cNvCxnSpPr>
            <a:cxnSpLocks/>
          </p:cNvCxnSpPr>
          <p:nvPr/>
        </p:nvCxnSpPr>
        <p:spPr>
          <a:xfrm>
            <a:off x="22329913" y="14272591"/>
            <a:ext cx="846298" cy="117944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128F95D-CD1C-4F69-97BE-81A8C8BD80AB}"/>
              </a:ext>
            </a:extLst>
          </p:cNvPr>
          <p:cNvSpPr txBox="1"/>
          <p:nvPr/>
        </p:nvSpPr>
        <p:spPr>
          <a:xfrm>
            <a:off x="26504686" y="3352705"/>
            <a:ext cx="9422295" cy="7171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/>
              <a:t>CONV 3x3</a:t>
            </a:r>
          </a:p>
          <a:p>
            <a:r>
              <a:rPr lang="en-US" sz="4400" i="1" dirty="0"/>
              <a:t>9xKxCxHxW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3x3, depth-wise</a:t>
            </a:r>
          </a:p>
          <a:p>
            <a:r>
              <a:rPr lang="en-US" sz="4400" i="1" dirty="0"/>
              <a:t>9xCxHxW multiplications</a:t>
            </a:r>
          </a:p>
          <a:p>
            <a:endParaRPr lang="en-US" sz="4400" i="1" dirty="0"/>
          </a:p>
          <a:p>
            <a:r>
              <a:rPr lang="en-US" sz="4400" b="1" dirty="0"/>
              <a:t>CONV 1x1</a:t>
            </a:r>
          </a:p>
          <a:p>
            <a:r>
              <a:rPr lang="en-US" sz="4400" i="1" dirty="0" err="1"/>
              <a:t>KxCxHxW</a:t>
            </a:r>
            <a:r>
              <a:rPr lang="en-US" sz="4400" i="1" dirty="0"/>
              <a:t> multiplications</a:t>
            </a:r>
          </a:p>
          <a:p>
            <a:endParaRPr lang="en-US" i="1" dirty="0"/>
          </a:p>
          <a:p>
            <a:r>
              <a:rPr lang="en-US" i="1" dirty="0"/>
              <a:t>9KC &gt;&gt; (9+K)C</a:t>
            </a:r>
          </a:p>
        </p:txBody>
      </p:sp>
    </p:spTree>
    <p:extLst>
      <p:ext uri="{BB962C8B-B14F-4D97-AF65-F5344CB8AC3E}">
        <p14:creationId xmlns:p14="http://schemas.microsoft.com/office/powerpoint/2010/main" val="394335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D4365B2-5E86-47CC-B9D4-A1615C300F9A}"/>
              </a:ext>
            </a:extLst>
          </p:cNvPr>
          <p:cNvSpPr/>
          <p:nvPr/>
        </p:nvSpPr>
        <p:spPr bwMode="auto">
          <a:xfrm>
            <a:off x="22687715" y="4466236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151C11-C12A-4CEB-AB08-F0BF36B7A557}"/>
              </a:ext>
            </a:extLst>
          </p:cNvPr>
          <p:cNvSpPr/>
          <p:nvPr/>
        </p:nvSpPr>
        <p:spPr bwMode="auto">
          <a:xfrm>
            <a:off x="21253172" y="4843383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F3442-F1D5-4615-8A08-86DA11E8D4F8}"/>
              </a:ext>
            </a:extLst>
          </p:cNvPr>
          <p:cNvSpPr/>
          <p:nvPr/>
        </p:nvSpPr>
        <p:spPr bwMode="auto">
          <a:xfrm>
            <a:off x="16074886" y="4989582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Group convolution and depth-wise convolution</a:t>
            </a:r>
            <a:endParaRPr lang="en-US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DF3AE-BBB2-4C20-A1B7-32E77A539861}"/>
              </a:ext>
            </a:extLst>
          </p:cNvPr>
          <p:cNvSpPr txBox="1"/>
          <p:nvPr/>
        </p:nvSpPr>
        <p:spPr>
          <a:xfrm>
            <a:off x="1878500" y="609892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convolution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499B33-50BC-49D4-9D43-AD5CE62FBF39}"/>
              </a:ext>
            </a:extLst>
          </p:cNvPr>
          <p:cNvSpPr/>
          <p:nvPr/>
        </p:nvSpPr>
        <p:spPr bwMode="auto">
          <a:xfrm>
            <a:off x="7487478" y="5499652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78B924-E226-4730-B978-1D4B5C7056F3}"/>
              </a:ext>
            </a:extLst>
          </p:cNvPr>
          <p:cNvSpPr txBox="1"/>
          <p:nvPr/>
        </p:nvSpPr>
        <p:spPr>
          <a:xfrm>
            <a:off x="9226828" y="4381718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3AB06-5E40-4D33-9B0F-80C81CA0924B}"/>
              </a:ext>
            </a:extLst>
          </p:cNvPr>
          <p:cNvSpPr txBox="1"/>
          <p:nvPr/>
        </p:nvSpPr>
        <p:spPr>
          <a:xfrm>
            <a:off x="6589962" y="7214078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AB96E-B3EA-4320-B2AA-366F62C31C45}"/>
              </a:ext>
            </a:extLst>
          </p:cNvPr>
          <p:cNvSpPr txBox="1"/>
          <p:nvPr/>
        </p:nvSpPr>
        <p:spPr>
          <a:xfrm>
            <a:off x="13636487" y="7253978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4A68E7-C3FA-43FD-9F39-7B9E25C432E7}"/>
              </a:ext>
            </a:extLst>
          </p:cNvPr>
          <p:cNvSpPr txBox="1"/>
          <p:nvPr/>
        </p:nvSpPr>
        <p:spPr>
          <a:xfrm>
            <a:off x="15001459" y="4004571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6D8305-77DE-4CCE-83BD-3F5B579A025C}"/>
              </a:ext>
            </a:extLst>
          </p:cNvPr>
          <p:cNvSpPr/>
          <p:nvPr/>
        </p:nvSpPr>
        <p:spPr bwMode="auto">
          <a:xfrm>
            <a:off x="15630938" y="5244617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AA15D8-58A6-414E-970A-7245E80D0FD4}"/>
              </a:ext>
            </a:extLst>
          </p:cNvPr>
          <p:cNvSpPr/>
          <p:nvPr/>
        </p:nvSpPr>
        <p:spPr bwMode="auto">
          <a:xfrm>
            <a:off x="15332763" y="5499652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D2960A-49B0-463E-92A3-92C64CF03076}"/>
              </a:ext>
            </a:extLst>
          </p:cNvPr>
          <p:cNvSpPr txBox="1"/>
          <p:nvPr/>
        </p:nvSpPr>
        <p:spPr>
          <a:xfrm rot="19381644">
            <a:off x="16844852" y="6299463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354E61-FC18-4E95-AC03-C202CD3FA98E}"/>
              </a:ext>
            </a:extLst>
          </p:cNvPr>
          <p:cNvSpPr txBox="1"/>
          <p:nvPr/>
        </p:nvSpPr>
        <p:spPr>
          <a:xfrm>
            <a:off x="19351480" y="673271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CA045-5A75-461C-9952-ADA0E3B7C336}"/>
              </a:ext>
            </a:extLst>
          </p:cNvPr>
          <p:cNvSpPr/>
          <p:nvPr/>
        </p:nvSpPr>
        <p:spPr bwMode="auto">
          <a:xfrm>
            <a:off x="20332144" y="5305048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AE57E0-87F3-4988-9FB6-7E002EBD08A0}"/>
              </a:ext>
            </a:extLst>
          </p:cNvPr>
          <p:cNvSpPr txBox="1"/>
          <p:nvPr/>
        </p:nvSpPr>
        <p:spPr>
          <a:xfrm>
            <a:off x="20106863" y="3542906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DB6285-FF69-48FE-8D1B-26F5CB2AD59C}"/>
              </a:ext>
            </a:extLst>
          </p:cNvPr>
          <p:cNvSpPr txBox="1"/>
          <p:nvPr/>
        </p:nvSpPr>
        <p:spPr>
          <a:xfrm rot="19381644">
            <a:off x="27927609" y="5533991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D0428E-A4AD-47A1-A17E-BDB5E773548A}"/>
              </a:ext>
            </a:extLst>
          </p:cNvPr>
          <p:cNvSpPr txBox="1"/>
          <p:nvPr/>
        </p:nvSpPr>
        <p:spPr>
          <a:xfrm>
            <a:off x="17234444" y="7880647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88623-9612-4C11-AB89-714E12F81DE2}"/>
              </a:ext>
            </a:extLst>
          </p:cNvPr>
          <p:cNvSpPr/>
          <p:nvPr/>
        </p:nvSpPr>
        <p:spPr bwMode="auto">
          <a:xfrm>
            <a:off x="22687715" y="12555311"/>
            <a:ext cx="5049079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EF60C3-04E5-4762-B433-8419A114BBDF}"/>
              </a:ext>
            </a:extLst>
          </p:cNvPr>
          <p:cNvSpPr/>
          <p:nvPr/>
        </p:nvSpPr>
        <p:spPr bwMode="auto">
          <a:xfrm>
            <a:off x="21253172" y="12932458"/>
            <a:ext cx="5049079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D278EB-BC78-49B6-863C-FA2BE42E4877}"/>
              </a:ext>
            </a:extLst>
          </p:cNvPr>
          <p:cNvSpPr/>
          <p:nvPr/>
        </p:nvSpPr>
        <p:spPr bwMode="auto">
          <a:xfrm>
            <a:off x="16074886" y="13078657"/>
            <a:ext cx="1020417" cy="47873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B2E1F4-CF38-49CD-805C-07166B6F0ACC}"/>
              </a:ext>
            </a:extLst>
          </p:cNvPr>
          <p:cNvSpPr txBox="1"/>
          <p:nvPr/>
        </p:nvSpPr>
        <p:spPr>
          <a:xfrm>
            <a:off x="1878500" y="14188003"/>
            <a:ext cx="4227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convolution, G=2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AF2E59-0362-465A-B8BB-D584702DDD85}"/>
              </a:ext>
            </a:extLst>
          </p:cNvPr>
          <p:cNvSpPr/>
          <p:nvPr/>
        </p:nvSpPr>
        <p:spPr bwMode="auto">
          <a:xfrm>
            <a:off x="7487478" y="13588727"/>
            <a:ext cx="5049079" cy="47873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493D1C-D749-499B-B9C0-76DE2B2930AE}"/>
              </a:ext>
            </a:extLst>
          </p:cNvPr>
          <p:cNvSpPr txBox="1"/>
          <p:nvPr/>
        </p:nvSpPr>
        <p:spPr>
          <a:xfrm>
            <a:off x="9226828" y="1247079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HxW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8F2C56-B38A-4CB7-A581-AF6AD19D181E}"/>
              </a:ext>
            </a:extLst>
          </p:cNvPr>
          <p:cNvSpPr txBox="1"/>
          <p:nvPr/>
        </p:nvSpPr>
        <p:spPr>
          <a:xfrm>
            <a:off x="6122930" y="14331688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203F0-26E0-4CDE-B2B6-CC1F69A49744}"/>
              </a:ext>
            </a:extLst>
          </p:cNvPr>
          <p:cNvSpPr txBox="1"/>
          <p:nvPr/>
        </p:nvSpPr>
        <p:spPr>
          <a:xfrm>
            <a:off x="13636487" y="16531246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A2D546-58BE-4DFA-A023-4E5D77E83637}"/>
              </a:ext>
            </a:extLst>
          </p:cNvPr>
          <p:cNvSpPr txBox="1"/>
          <p:nvPr/>
        </p:nvSpPr>
        <p:spPr>
          <a:xfrm>
            <a:off x="15001459" y="12093646"/>
            <a:ext cx="492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3x3, K filters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10BC68-7D59-4D67-B66B-C5E53D3216D3}"/>
              </a:ext>
            </a:extLst>
          </p:cNvPr>
          <p:cNvSpPr/>
          <p:nvPr/>
        </p:nvSpPr>
        <p:spPr bwMode="auto">
          <a:xfrm>
            <a:off x="15630938" y="13333692"/>
            <a:ext cx="1020417" cy="47873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A84298-A007-4D84-97E2-CDC44CF3C683}"/>
              </a:ext>
            </a:extLst>
          </p:cNvPr>
          <p:cNvSpPr/>
          <p:nvPr/>
        </p:nvSpPr>
        <p:spPr bwMode="auto">
          <a:xfrm>
            <a:off x="15332763" y="13588727"/>
            <a:ext cx="1020417" cy="47873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BF9D70-77F9-4E25-A397-D0F952199A4F}"/>
              </a:ext>
            </a:extLst>
          </p:cNvPr>
          <p:cNvSpPr txBox="1"/>
          <p:nvPr/>
        </p:nvSpPr>
        <p:spPr>
          <a:xfrm rot="19381644">
            <a:off x="16844852" y="14388538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72A7FB-32B5-4F40-A874-7380532DFDCB}"/>
              </a:ext>
            </a:extLst>
          </p:cNvPr>
          <p:cNvSpPr txBox="1"/>
          <p:nvPr/>
        </p:nvSpPr>
        <p:spPr>
          <a:xfrm>
            <a:off x="19421042" y="16531246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C84301-E974-44D3-B371-1D41E802173F}"/>
              </a:ext>
            </a:extLst>
          </p:cNvPr>
          <p:cNvSpPr/>
          <p:nvPr/>
        </p:nvSpPr>
        <p:spPr bwMode="auto">
          <a:xfrm>
            <a:off x="20332144" y="13394123"/>
            <a:ext cx="5049079" cy="47873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8A4BAC-35C6-4C54-88CF-4DD669F70EC6}"/>
              </a:ext>
            </a:extLst>
          </p:cNvPr>
          <p:cNvSpPr txBox="1"/>
          <p:nvPr/>
        </p:nvSpPr>
        <p:spPr>
          <a:xfrm>
            <a:off x="20106863" y="11631981"/>
            <a:ext cx="93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H’xW</a:t>
            </a:r>
            <a:r>
              <a:rPr lang="en-US" dirty="0"/>
              <a:t>’, K output channels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B2D45-31A0-4F32-A887-1AB2088058EA}"/>
              </a:ext>
            </a:extLst>
          </p:cNvPr>
          <p:cNvSpPr txBox="1"/>
          <p:nvPr/>
        </p:nvSpPr>
        <p:spPr>
          <a:xfrm rot="19381644">
            <a:off x="27927609" y="13623066"/>
            <a:ext cx="25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AADD44-3C44-43DC-931C-A62C0565E8B2}"/>
              </a:ext>
            </a:extLst>
          </p:cNvPr>
          <p:cNvSpPr txBox="1"/>
          <p:nvPr/>
        </p:nvSpPr>
        <p:spPr>
          <a:xfrm>
            <a:off x="17234444" y="15969722"/>
            <a:ext cx="894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B63D36-B9D9-41E6-89C4-BE1191669CFB}"/>
              </a:ext>
            </a:extLst>
          </p:cNvPr>
          <p:cNvCxnSpPr>
            <a:endCxn id="50" idx="3"/>
          </p:cNvCxnSpPr>
          <p:nvPr/>
        </p:nvCxnSpPr>
        <p:spPr>
          <a:xfrm flipV="1">
            <a:off x="7487478" y="15982401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73B0D22-DC2C-4273-BFB9-E2C20E036F8F}"/>
              </a:ext>
            </a:extLst>
          </p:cNvPr>
          <p:cNvSpPr txBox="1"/>
          <p:nvPr/>
        </p:nvSpPr>
        <p:spPr>
          <a:xfrm>
            <a:off x="6122930" y="16916734"/>
            <a:ext cx="164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1E1F0FA-D6ED-4528-825B-9C2BA5797BE0}"/>
              </a:ext>
            </a:extLst>
          </p:cNvPr>
          <p:cNvCxnSpPr>
            <a:cxnSpLocks/>
            <a:stCxn id="56" idx="1"/>
            <a:endCxn id="56" idx="3"/>
          </p:cNvCxnSpPr>
          <p:nvPr/>
        </p:nvCxnSpPr>
        <p:spPr>
          <a:xfrm>
            <a:off x="15332763" y="15982401"/>
            <a:ext cx="1020417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5AC43B-D070-4ED3-B588-9A2353A203C2}"/>
              </a:ext>
            </a:extLst>
          </p:cNvPr>
          <p:cNvSpPr txBox="1"/>
          <p:nvPr/>
        </p:nvSpPr>
        <p:spPr>
          <a:xfrm>
            <a:off x="13649740" y="14203173"/>
            <a:ext cx="89452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*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EA2078-FAB1-4910-886E-B4EFC1E3F110}"/>
              </a:ext>
            </a:extLst>
          </p:cNvPr>
          <p:cNvCxnSpPr/>
          <p:nvPr/>
        </p:nvCxnSpPr>
        <p:spPr>
          <a:xfrm flipV="1">
            <a:off x="20332144" y="15926637"/>
            <a:ext cx="5049079" cy="1785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71BF4C-5998-4AC3-BED7-88C268C09335}"/>
              </a:ext>
            </a:extLst>
          </p:cNvPr>
          <p:cNvSpPr txBox="1"/>
          <p:nvPr/>
        </p:nvSpPr>
        <p:spPr>
          <a:xfrm>
            <a:off x="19414428" y="14203173"/>
            <a:ext cx="316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D57A28-3B35-47C3-8D7F-E9F61202F281}"/>
              </a:ext>
            </a:extLst>
          </p:cNvPr>
          <p:cNvSpPr txBox="1"/>
          <p:nvPr/>
        </p:nvSpPr>
        <p:spPr>
          <a:xfrm>
            <a:off x="30443125" y="12093646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group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along the input channel dimension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AFCC5D-455B-4DF3-A0E3-00C44E393BEA}"/>
              </a:ext>
            </a:extLst>
          </p:cNvPr>
          <p:cNvSpPr txBox="1"/>
          <p:nvPr/>
        </p:nvSpPr>
        <p:spPr>
          <a:xfrm>
            <a:off x="30493873" y="4065243"/>
            <a:ext cx="56851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convolution for every output channel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CxHxW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KxHxW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kenrel</a:t>
            </a:r>
            <a:r>
              <a:rPr lang="en-US" dirty="0">
                <a:sym typeface="Wingdings" panose="05000000000000000000" pitchFamily="2" charset="2"/>
              </a:rPr>
              <a:t> size </a:t>
            </a:r>
            <a:r>
              <a:rPr lang="en-US" dirty="0" err="1">
                <a:sym typeface="Wingdings" panose="05000000000000000000" pitchFamily="2" charset="2"/>
              </a:rPr>
              <a:t>k</a:t>
            </a:r>
            <a:r>
              <a:rPr lang="en-US" baseline="-25000" dirty="0" err="1">
                <a:sym typeface="Wingdings" panose="05000000000000000000" pitchFamily="2" charset="2"/>
              </a:rPr>
              <a:t>x</a:t>
            </a:r>
            <a:r>
              <a:rPr lang="en-US" dirty="0" err="1">
                <a:sym typeface="Wingdings" panose="05000000000000000000" pitchFamily="2" charset="2"/>
              </a:rPr>
              <a:t>xk</a:t>
            </a:r>
            <a:r>
              <a:rPr lang="en-US" baseline="-25000" dirty="0" err="1">
                <a:sym typeface="Wingdings" panose="05000000000000000000" pitchFamily="2" charset="2"/>
              </a:rPr>
              <a:t>y</a:t>
            </a:r>
            <a:r>
              <a:rPr lang="en-US" dirty="0" err="1">
                <a:sym typeface="Wingdings" panose="05000000000000000000" pitchFamily="2" charset="2"/>
              </a:rPr>
              <a:t>xCxK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24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Deep-wise convolution</a:t>
            </a:r>
            <a:endParaRPr lang="en-US" sz="9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6BD072-6FE5-4679-BCE6-03F2CD2A5B7E}"/>
              </a:ext>
            </a:extLst>
          </p:cNvPr>
          <p:cNvSpPr txBox="1"/>
          <p:nvPr/>
        </p:nvSpPr>
        <p:spPr>
          <a:xfrm>
            <a:off x="1802295" y="3517845"/>
            <a:ext cx="29512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Depth-wise convolution is implemented with group convolution with G=C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 2D convolution for every input channel independently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D1145E-B172-4354-8787-202B6965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93" y="7360340"/>
            <a:ext cx="10270518" cy="100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661D6F-82BE-4392-BC75-957389FFF96B}"/>
              </a:ext>
            </a:extLst>
          </p:cNvPr>
          <p:cNvSpPr/>
          <p:nvPr/>
        </p:nvSpPr>
        <p:spPr>
          <a:xfrm>
            <a:off x="2209800" y="18399939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https://medium.com/@zurister/depth-wise-convolution-and-depth-wise-separable-convolution-37346565d4ec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72A47-C816-4AD5-ACB9-3BC2AA80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460" y="8773479"/>
            <a:ext cx="17458350" cy="649509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3470A82-029D-450D-83C1-D6028332517C}"/>
              </a:ext>
            </a:extLst>
          </p:cNvPr>
          <p:cNvSpPr/>
          <p:nvPr/>
        </p:nvSpPr>
        <p:spPr bwMode="auto">
          <a:xfrm>
            <a:off x="19247292" y="10487441"/>
            <a:ext cx="2501016" cy="1081710"/>
          </a:xfrm>
          <a:prstGeom prst="ellipse">
            <a:avLst/>
          </a:prstGeom>
          <a:noFill/>
          <a:ln w="101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574D2D-E81A-4A5C-8688-FF7FB24D528D}"/>
              </a:ext>
            </a:extLst>
          </p:cNvPr>
          <p:cNvCxnSpPr/>
          <p:nvPr/>
        </p:nvCxnSpPr>
        <p:spPr>
          <a:xfrm flipH="1">
            <a:off x="6149009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45C7A2-E044-4653-A4AB-0164F63FEB89}"/>
              </a:ext>
            </a:extLst>
          </p:cNvPr>
          <p:cNvCxnSpPr>
            <a:cxnSpLocks/>
          </p:cNvCxnSpPr>
          <p:nvPr/>
        </p:nvCxnSpPr>
        <p:spPr>
          <a:xfrm>
            <a:off x="8386249" y="9621619"/>
            <a:ext cx="0" cy="55605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E645EE6-69E9-470A-915F-3276AE583EB3}"/>
              </a:ext>
            </a:extLst>
          </p:cNvPr>
          <p:cNvCxnSpPr>
            <a:cxnSpLocks/>
          </p:cNvCxnSpPr>
          <p:nvPr/>
        </p:nvCxnSpPr>
        <p:spPr>
          <a:xfrm>
            <a:off x="9647583" y="9621619"/>
            <a:ext cx="887895" cy="476538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E42CC9-B156-4C3E-AEE2-43DD71585D23}"/>
              </a:ext>
            </a:extLst>
          </p:cNvPr>
          <p:cNvSpPr txBox="1"/>
          <p:nvPr/>
        </p:nvSpPr>
        <p:spPr>
          <a:xfrm>
            <a:off x="10535478" y="9223513"/>
            <a:ext cx="3538332" cy="4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Split along input channel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BD583D-2B53-4A5D-9902-838AE5AAEF26}"/>
              </a:ext>
            </a:extLst>
          </p:cNvPr>
          <p:cNvSpPr txBox="1"/>
          <p:nvPr/>
        </p:nvSpPr>
        <p:spPr>
          <a:xfrm>
            <a:off x="12368414" y="12151893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convolve each channel separately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C07F1D5-0BB0-4F76-95D3-7D91C35D7AF3}"/>
              </a:ext>
            </a:extLst>
          </p:cNvPr>
          <p:cNvCxnSpPr/>
          <p:nvPr/>
        </p:nvCxnSpPr>
        <p:spPr>
          <a:xfrm flipH="1">
            <a:off x="6119255" y="9700591"/>
            <a:ext cx="662608" cy="397566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909B496-CD39-4F7B-9BEA-6E81DF90F5CC}"/>
              </a:ext>
            </a:extLst>
          </p:cNvPr>
          <p:cNvCxnSpPr>
            <a:cxnSpLocks/>
          </p:cNvCxnSpPr>
          <p:nvPr/>
        </p:nvCxnSpPr>
        <p:spPr>
          <a:xfrm>
            <a:off x="5870713" y="14975406"/>
            <a:ext cx="846012" cy="539800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F70E4C8-75CE-4539-B49F-E97B41601842}"/>
              </a:ext>
            </a:extLst>
          </p:cNvPr>
          <p:cNvCxnSpPr>
            <a:cxnSpLocks/>
          </p:cNvCxnSpPr>
          <p:nvPr/>
        </p:nvCxnSpPr>
        <p:spPr>
          <a:xfrm>
            <a:off x="8326122" y="14796488"/>
            <a:ext cx="0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95D28C7-883F-4749-901A-47A16F99199A}"/>
              </a:ext>
            </a:extLst>
          </p:cNvPr>
          <p:cNvCxnSpPr>
            <a:cxnSpLocks/>
          </p:cNvCxnSpPr>
          <p:nvPr/>
        </p:nvCxnSpPr>
        <p:spPr>
          <a:xfrm flipH="1">
            <a:off x="10307013" y="14951831"/>
            <a:ext cx="904327" cy="633491"/>
          </a:xfrm>
          <a:prstGeom prst="straightConnector1">
            <a:avLst/>
          </a:prstGeom>
          <a:ln w="50800">
            <a:solidFill>
              <a:srgbClr val="FF0000"/>
            </a:solidFill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E2D79DD-BC02-4ECB-B229-B2C939BEB8DD}"/>
              </a:ext>
            </a:extLst>
          </p:cNvPr>
          <p:cNvSpPr txBox="1"/>
          <p:nvPr/>
        </p:nvSpPr>
        <p:spPr>
          <a:xfrm>
            <a:off x="11349630" y="15192416"/>
            <a:ext cx="3538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Put together along channel dimension</a:t>
            </a:r>
          </a:p>
        </p:txBody>
      </p:sp>
    </p:spTree>
    <p:extLst>
      <p:ext uri="{BB962C8B-B14F-4D97-AF65-F5344CB8AC3E}">
        <p14:creationId xmlns:p14="http://schemas.microsoft.com/office/powerpoint/2010/main" val="353585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Shuffle Net : further reduce computation for 1x1 conv</a:t>
            </a:r>
            <a:endParaRPr lang="en-US" sz="9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99CF1-78F0-4329-83C4-29E0050D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97" y="5386387"/>
            <a:ext cx="8372475" cy="9801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0E66DC-D087-4BCD-9BBD-D27BA4BF7077}"/>
              </a:ext>
            </a:extLst>
          </p:cNvPr>
          <p:cNvSpPr txBox="1"/>
          <p:nvPr/>
        </p:nvSpPr>
        <p:spPr>
          <a:xfrm>
            <a:off x="1086679" y="3852018"/>
            <a:ext cx="1269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CONV, </a:t>
            </a:r>
            <a:r>
              <a:rPr lang="en-US" dirty="0" err="1"/>
              <a:t>CxKxHxW</a:t>
            </a:r>
            <a:r>
              <a:rPr lang="en-US" dirty="0"/>
              <a:t> multiplications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6690F-0B4F-49A3-8A6F-2BC3CA9B2F80}"/>
              </a:ext>
            </a:extLst>
          </p:cNvPr>
          <p:cNvSpPr txBox="1"/>
          <p:nvPr/>
        </p:nvSpPr>
        <p:spPr>
          <a:xfrm>
            <a:off x="14259340" y="3842283"/>
            <a:ext cx="1575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group CONV, </a:t>
            </a:r>
            <a:r>
              <a:rPr lang="en-US" dirty="0" err="1"/>
              <a:t>CxKxHxW</a:t>
            </a:r>
            <a:r>
              <a:rPr lang="en-US" dirty="0"/>
              <a:t> /G multiplications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3B22-03F7-484A-8A0E-939FB6C136E4}"/>
              </a:ext>
            </a:extLst>
          </p:cNvPr>
          <p:cNvSpPr txBox="1"/>
          <p:nvPr/>
        </p:nvSpPr>
        <p:spPr>
          <a:xfrm>
            <a:off x="12417287" y="5636090"/>
            <a:ext cx="1899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every group is processed independently, channel shuffle was added to allow intra-group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04035-B41F-477C-BD74-1FD56022FD18}"/>
              </a:ext>
            </a:extLst>
          </p:cNvPr>
          <p:cNvSpPr txBox="1"/>
          <p:nvPr/>
        </p:nvSpPr>
        <p:spPr>
          <a:xfrm>
            <a:off x="3564835" y="16114643"/>
            <a:ext cx="711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net module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324B1-7558-46F1-A30C-DDC95C48ACA8}"/>
              </a:ext>
            </a:extLst>
          </p:cNvPr>
          <p:cNvSpPr/>
          <p:nvPr/>
        </p:nvSpPr>
        <p:spPr>
          <a:xfrm>
            <a:off x="2027582" y="18394362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ShuffleNet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An Extremely Efficient Convolutional Neural Network for Mobile Devices. https://arxiv.org/abs/1707.01083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EC3A4-00E0-41A2-995C-CF6AA295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730" y="7554642"/>
            <a:ext cx="14245376" cy="6351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12889D-11E4-4285-9AC9-2CEC9ADB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5048" y="14540676"/>
            <a:ext cx="15563850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9BF30-FD7F-4143-99CA-9AD16B59D0A0}"/>
              </a:ext>
            </a:extLst>
          </p:cNvPr>
          <p:cNvSpPr txBox="1"/>
          <p:nvPr/>
        </p:nvSpPr>
        <p:spPr>
          <a:xfrm>
            <a:off x="29757756" y="14540676"/>
            <a:ext cx="6506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accuracy when model complexity is limited</a:t>
            </a:r>
          </a:p>
        </p:txBody>
      </p:sp>
    </p:spTree>
    <p:extLst>
      <p:ext uri="{BB962C8B-B14F-4D97-AF65-F5344CB8AC3E}">
        <p14:creationId xmlns:p14="http://schemas.microsoft.com/office/powerpoint/2010/main" val="21314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Squeeze net : </a:t>
            </a:r>
            <a:r>
              <a:rPr lang="en-US" altLang="zh-CN" sz="9600" dirty="0" err="1"/>
              <a:t>AlexNet</a:t>
            </a:r>
            <a:r>
              <a:rPr lang="en-US" altLang="zh-CN" sz="9600" dirty="0"/>
              <a:t> accuracy with 50x less #paras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05B71-8C71-4AAB-B241-034431F8B6A3}"/>
              </a:ext>
            </a:extLst>
          </p:cNvPr>
          <p:cNvSpPr/>
          <p:nvPr/>
        </p:nvSpPr>
        <p:spPr>
          <a:xfrm>
            <a:off x="2133600" y="18434568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SqueezeNet</a:t>
            </a:r>
            <a:r>
              <a:rPr lang="en-US" sz="2400" dirty="0"/>
              <a:t>: </a:t>
            </a:r>
            <a:r>
              <a:rPr lang="en-US" sz="2400" dirty="0" err="1"/>
              <a:t>AlexNet</a:t>
            </a:r>
            <a:r>
              <a:rPr lang="en-US" sz="2400" dirty="0"/>
              <a:t>-level accuracy with 50x fewer parameters and &lt;0.5MB model size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https://arxiv.org/abs/1602.07360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57E25-78CD-4FB5-8699-E40C1A4E45B2}"/>
              </a:ext>
            </a:extLst>
          </p:cNvPr>
          <p:cNvSpPr txBox="1"/>
          <p:nvPr/>
        </p:nvSpPr>
        <p:spPr>
          <a:xfrm>
            <a:off x="2133600" y="3657600"/>
            <a:ext cx="213094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memory size and computation while maintaining the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1x1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Introduce “fire”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 the image size at a slower pace for accuracy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097F28-E307-45BF-9958-23AC7ECE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679" y="5460653"/>
            <a:ext cx="15049721" cy="111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8A048-7C70-4D88-93B0-92A5F0BBA377}"/>
              </a:ext>
            </a:extLst>
          </p:cNvPr>
          <p:cNvSpPr txBox="1"/>
          <p:nvPr/>
        </p:nvSpPr>
        <p:spPr>
          <a:xfrm>
            <a:off x="12087258" y="8165378"/>
            <a:ext cx="77495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 module</a:t>
            </a:r>
          </a:p>
          <a:p>
            <a:endParaRPr lang="en-US" dirty="0"/>
          </a:p>
          <a:p>
            <a:pPr algn="ctr"/>
            <a:r>
              <a:rPr lang="en-US" dirty="0"/>
              <a:t>Hyperparameters: number of CONV output channels</a:t>
            </a:r>
          </a:p>
          <a:p>
            <a:r>
              <a:rPr lang="en-US" dirty="0"/>
              <a:t>K</a:t>
            </a:r>
            <a:r>
              <a:rPr lang="en-US" baseline="-25000" dirty="0"/>
              <a:t>1x1,s, </a:t>
            </a:r>
            <a:r>
              <a:rPr lang="en-US" dirty="0"/>
              <a:t>K</a:t>
            </a:r>
            <a:r>
              <a:rPr lang="en-US" baseline="-25000" dirty="0"/>
              <a:t>1x1,e,</a:t>
            </a:r>
            <a:r>
              <a:rPr lang="en-US" dirty="0"/>
              <a:t> K</a:t>
            </a:r>
            <a:r>
              <a:rPr lang="en-US" baseline="-25000" dirty="0"/>
              <a:t>3x3,s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5AB5AF2-97A7-436A-8A4C-EB5294FD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81" y="14612088"/>
            <a:ext cx="12344814" cy="368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90F5-0FE6-452F-BCC5-C0C7E52AD1CD}"/>
              </a:ext>
            </a:extLst>
          </p:cNvPr>
          <p:cNvCxnSpPr>
            <a:cxnSpLocks/>
          </p:cNvCxnSpPr>
          <p:nvPr/>
        </p:nvCxnSpPr>
        <p:spPr>
          <a:xfrm>
            <a:off x="3949016" y="11160233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C966A-DDB0-4894-8DDB-9FD60483F855}"/>
              </a:ext>
            </a:extLst>
          </p:cNvPr>
          <p:cNvSpPr/>
          <p:nvPr/>
        </p:nvSpPr>
        <p:spPr bwMode="auto">
          <a:xfrm>
            <a:off x="4944825" y="9044864"/>
            <a:ext cx="796972" cy="39751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</a:t>
            </a:r>
            <a:r>
              <a:rPr lang="en-US" sz="2400" dirty="0"/>
              <a:t>, K</a:t>
            </a:r>
            <a:r>
              <a:rPr lang="en-US" sz="2400" baseline="-25000" dirty="0"/>
              <a:t>1x1,s</a:t>
            </a:r>
            <a:endParaRPr lang="en-US" sz="11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DC3A89-EEE3-4A66-AEA3-D4FCFF5078B1}"/>
              </a:ext>
            </a:extLst>
          </p:cNvPr>
          <p:cNvSpPr/>
          <p:nvPr/>
        </p:nvSpPr>
        <p:spPr bwMode="auto">
          <a:xfrm>
            <a:off x="6596450" y="806193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1x1, K</a:t>
            </a:r>
            <a:r>
              <a:rPr lang="en-US" sz="2400" baseline="-25000" dirty="0">
                <a:latin typeface="Arial"/>
              </a:rPr>
              <a:t>1x1,e</a:t>
            </a:r>
            <a:endParaRPr lang="en-US" sz="1100" baseline="-250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E3E261-831C-4775-A9CE-4506EBE38B11}"/>
              </a:ext>
            </a:extLst>
          </p:cNvPr>
          <p:cNvSpPr/>
          <p:nvPr/>
        </p:nvSpPr>
        <p:spPr bwMode="auto">
          <a:xfrm>
            <a:off x="6596450" y="11151551"/>
            <a:ext cx="796972" cy="27428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CONV, 3x3,</a:t>
            </a:r>
            <a:r>
              <a:rPr lang="en-US" sz="2400" dirty="0"/>
              <a:t> K</a:t>
            </a:r>
            <a:r>
              <a:rPr lang="en-US" sz="2400" baseline="-25000" dirty="0"/>
              <a:t>3x3,e</a:t>
            </a:r>
            <a:endParaRPr lang="en-US" sz="24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BDB491-4BCF-434C-A735-FDA1B5193A1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5741797" y="9433340"/>
            <a:ext cx="854653" cy="159910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A78A35-45E5-4F42-AA66-1711E73C7CE0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5741797" y="11032440"/>
            <a:ext cx="854653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99364-FD68-491D-B18C-D594DB7BBD39}"/>
              </a:ext>
            </a:extLst>
          </p:cNvPr>
          <p:cNvSpPr/>
          <p:nvPr/>
        </p:nvSpPr>
        <p:spPr bwMode="auto">
          <a:xfrm>
            <a:off x="8478894" y="8954756"/>
            <a:ext cx="693537" cy="4155368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Concatenate along channels</a:t>
            </a:r>
            <a:endParaRPr lang="en-US" sz="1100" dirty="0">
              <a:latin typeface="Arial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A7CE3F-3106-4268-99F9-861D4400EEA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300530" y="9302784"/>
            <a:ext cx="1178364" cy="172965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9687EA-FE6F-459B-A5F9-EED53904996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7393422" y="11032440"/>
            <a:ext cx="1085472" cy="14905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5A80D2-2633-4DCE-B029-559D11382936}"/>
              </a:ext>
            </a:extLst>
          </p:cNvPr>
          <p:cNvCxnSpPr>
            <a:cxnSpLocks/>
          </p:cNvCxnSpPr>
          <p:nvPr/>
        </p:nvCxnSpPr>
        <p:spPr>
          <a:xfrm>
            <a:off x="9382407" y="11032440"/>
            <a:ext cx="88733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D03885-9107-485B-BE8B-DCFC5A7B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21" y="4344227"/>
            <a:ext cx="14918735" cy="30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A756BF8-A6A4-4BC1-A7A7-18F45123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32" y="10384879"/>
            <a:ext cx="16070198" cy="72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D079F-1D95-4DE7-B9FC-420450082492}"/>
              </a:ext>
            </a:extLst>
          </p:cNvPr>
          <p:cNvSpPr txBox="1"/>
          <p:nvPr/>
        </p:nvSpPr>
        <p:spPr>
          <a:xfrm>
            <a:off x="1930395" y="3869635"/>
            <a:ext cx="144492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Systematic way to expand network – depth, width, image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Starting from a base model, search optimal expansion to grow all three aspects together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neural architecture search to find a good expansion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1288D-1AAB-49F6-957C-1C1908F528C6}"/>
              </a:ext>
            </a:extLst>
          </p:cNvPr>
          <p:cNvSpPr txBox="1"/>
          <p:nvPr/>
        </p:nvSpPr>
        <p:spPr>
          <a:xfrm>
            <a:off x="18447026" y="7977809"/>
            <a:ext cx="13344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MBConv</a:t>
            </a:r>
            <a:r>
              <a:rPr lang="en-US" dirty="0"/>
              <a:t> is from </a:t>
            </a:r>
            <a:r>
              <a:rPr lang="en-US" dirty="0" err="1"/>
              <a:t>MobileNet</a:t>
            </a:r>
            <a:r>
              <a:rPr lang="en-US" dirty="0"/>
              <a:t> V2 https://arxiv.org/pdf/1801.04381.pdf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C11E4-603C-4521-811B-922ED04C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911" y="10212402"/>
            <a:ext cx="6950933" cy="74525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846450-0730-44E1-A345-02FB538725FE}"/>
              </a:ext>
            </a:extLst>
          </p:cNvPr>
          <p:cNvSpPr/>
          <p:nvPr/>
        </p:nvSpPr>
        <p:spPr>
          <a:xfrm>
            <a:off x="16994137" y="11669555"/>
            <a:ext cx="1081377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depth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:the number of layers in a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width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number of neurons in a layer or the number of filters in a convolutional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harter"/>
              </a:rPr>
              <a:t>resolution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is the height and width of the input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0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Efficient 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348A6-F677-4ECC-B591-CEAA47277CC9}"/>
              </a:ext>
            </a:extLst>
          </p:cNvPr>
          <p:cNvSpPr/>
          <p:nvPr/>
        </p:nvSpPr>
        <p:spPr>
          <a:xfrm>
            <a:off x="1930395" y="18474324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: Rethinking Model Scaling for Convolutional Neural Networks. https://arxiv.org/abs/1905.11946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8A577-551D-4A7F-B225-6D8D7CA2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45" y="4067382"/>
            <a:ext cx="13071407" cy="13608441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8F59524-151D-4BCC-B1A1-2385BEC9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765" y="4836629"/>
            <a:ext cx="17237228" cy="58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C86D6-AEBC-4484-B3F5-4F68354BAC2A}"/>
              </a:ext>
            </a:extLst>
          </p:cNvPr>
          <p:cNvSpPr txBox="1"/>
          <p:nvPr/>
        </p:nvSpPr>
        <p:spPr>
          <a:xfrm>
            <a:off x="17148313" y="11648661"/>
            <a:ext cx="169456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Scaling up a single aspect quickly saturates the accuracy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Jointly scale up all three aspects achieved top accuracy with reduced model complexity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systematic approach to design CNN!</a:t>
            </a:r>
          </a:p>
        </p:txBody>
      </p:sp>
    </p:spTree>
    <p:extLst>
      <p:ext uri="{BB962C8B-B14F-4D97-AF65-F5344CB8AC3E}">
        <p14:creationId xmlns:p14="http://schemas.microsoft.com/office/powerpoint/2010/main" val="275803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ImageNet winners</a:t>
            </a:r>
            <a:endParaRPr lang="en-US" sz="10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D7CEF0-4F58-452B-8F58-F806148C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15" y="9596211"/>
            <a:ext cx="19324320" cy="85966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15CBC-3F59-4304-8B23-1FEB74B37B51}"/>
              </a:ext>
            </a:extLst>
          </p:cNvPr>
          <p:cNvSpPr/>
          <p:nvPr/>
        </p:nvSpPr>
        <p:spPr bwMode="auto">
          <a:xfrm>
            <a:off x="12780320" y="9460795"/>
            <a:ext cx="19324320" cy="8751222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7469F-756F-4BDE-9B0C-AE074C026993}"/>
              </a:ext>
            </a:extLst>
          </p:cNvPr>
          <p:cNvSpPr txBox="1"/>
          <p:nvPr/>
        </p:nvSpPr>
        <p:spPr>
          <a:xfrm>
            <a:off x="27654637" y="12279464"/>
            <a:ext cx="238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4FEEE-2D47-4BE9-93F1-1D436FF01487}"/>
              </a:ext>
            </a:extLst>
          </p:cNvPr>
          <p:cNvGrpSpPr/>
          <p:nvPr/>
        </p:nvGrpSpPr>
        <p:grpSpPr>
          <a:xfrm>
            <a:off x="2208739" y="4216960"/>
            <a:ext cx="26748067" cy="4417334"/>
            <a:chOff x="2146973" y="3675106"/>
            <a:chExt cx="30572735" cy="52865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5D989D-2F20-4FA4-8439-D8EE36D690C8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01BEE-FA6B-475A-BE19-53A7E2C79A92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ECBA12-AF7C-4C06-BA79-554697639D45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0CD26E-8DF4-4160-A45E-D258A565F402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8E58CF4-7282-4388-9BB5-188735D2054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2218FF-5A47-4123-B0DC-300804DEA939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0ADD8EF-71EF-4C01-8EC2-14BF60E23D6A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94808A-28FB-4E4E-842F-2CA50D5E3189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922506-BC01-43AD-A621-062488FDE42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5ABD49-3BA4-4CF5-915F-B2847F0C8DD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244662-7301-40EA-804B-418F1CB7B17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8C7A4E-C0C2-4502-B9B8-184C1A4F8227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0BB02C-BB2F-4DE0-BD05-A88A191E8418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2017AE-7FB1-4979-AE43-7DDA1F88984E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52C1D3-A4C5-476F-8C70-96B9CA830075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F7D7D-0789-426F-95B3-1E3D0F3D5B8F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3C5160-AA6E-4579-B21E-2E562A4CD6A2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4DE049-8C5F-4051-8D40-7E4757F17603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9F321-3B43-4068-894B-5148521FE482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E19AD3-FC80-435A-B7B0-2B9F69DA5D11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D72A4-0CBE-4367-9371-3743865A1699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7FAED-05BC-4774-82B7-1BCB217551C3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C75BD3-5CB3-474B-B121-88C94A722803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2A3058-DBA4-4113-ACFE-FBF8D6F6460A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E72AA9-2D41-4A22-B397-376E753D8EF7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0A300C-3FD2-48D1-9845-8ECB5D53460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819CB4-3383-4F4A-B266-F26355A11EFE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AB78A2-3567-4806-858F-92A6CCD3794E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FF3E5A-0598-4A55-A83F-3E2DB6E24939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F4436F-8307-42D3-9527-2CB164C42D63}"/>
              </a:ext>
            </a:extLst>
          </p:cNvPr>
          <p:cNvSpPr txBox="1"/>
          <p:nvPr/>
        </p:nvSpPr>
        <p:spPr>
          <a:xfrm>
            <a:off x="2331720" y="4709160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DEE4B-32D0-4512-9BA7-6BB04A691F2B}"/>
              </a:ext>
            </a:extLst>
          </p:cNvPr>
          <p:cNvSpPr/>
          <p:nvPr/>
        </p:nvSpPr>
        <p:spPr>
          <a:xfrm>
            <a:off x="28926392" y="3312248"/>
            <a:ext cx="711411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~61M parameters</a:t>
            </a:r>
          </a:p>
          <a:p>
            <a:endParaRPr lang="en-US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Backprop to train CONV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 err="1"/>
              <a:t>ave</a:t>
            </a:r>
            <a:r>
              <a:rPr lang="en-US" sz="2400" dirty="0"/>
              <a:t> max pooling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strike="sngStrike" dirty="0"/>
              <a:t>tanh</a:t>
            </a:r>
            <a:r>
              <a:rPr lang="en-US" sz="2400" dirty="0"/>
              <a:t> </a:t>
            </a:r>
            <a:r>
              <a:rPr lang="en-US" sz="2400" dirty="0" err="1"/>
              <a:t>ReLU</a:t>
            </a:r>
            <a:endParaRPr lang="en-US" sz="2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flatten and FC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softmax</a:t>
            </a:r>
            <a:r>
              <a:rPr lang="en-US" sz="2400" dirty="0"/>
              <a:t> and CE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Increase number of filters with reduced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Much bigger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 GPU for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Much larger dataset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99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Training efficiency improves</a:t>
            </a:r>
            <a:endParaRPr lang="en-US" sz="9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E9091A2-F8B8-4627-B435-7B036763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24" y="3562353"/>
            <a:ext cx="20002500" cy="15001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AAE0FF-39BC-452D-AA76-1A9B961260BC}"/>
              </a:ext>
            </a:extLst>
          </p:cNvPr>
          <p:cNvSpPr/>
          <p:nvPr/>
        </p:nvSpPr>
        <p:spPr>
          <a:xfrm>
            <a:off x="22534659" y="6090702"/>
            <a:ext cx="12928158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number of floating-point operations required to train a classifier to </a:t>
            </a:r>
            <a:r>
              <a:rPr lang="en-US" dirty="0" err="1"/>
              <a:t>AlexNet</a:t>
            </a:r>
            <a:r>
              <a:rPr lang="en-US" dirty="0"/>
              <a:t>-level performance on ImageNet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rgbClr val="050505"/>
              </a:solidFill>
              <a:latin typeface="ColfaxA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50505"/>
                </a:solidFill>
                <a:latin typeface="ColfaxAI"/>
              </a:rPr>
              <a:t>2x reduction every 16 months and in total of 44x reduction of computation, since 2012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Released on May,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1647F-503A-4E3A-B732-3A130EBFB193}"/>
              </a:ext>
            </a:extLst>
          </p:cNvPr>
          <p:cNvSpPr/>
          <p:nvPr/>
        </p:nvSpPr>
        <p:spPr>
          <a:xfrm>
            <a:off x="22534659" y="16795979"/>
            <a:ext cx="12752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https://openai.com/blog/ai-and-efficiency/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4B295-362B-48C9-B70C-88929C7D0081}"/>
              </a:ext>
            </a:extLst>
          </p:cNvPr>
          <p:cNvSpPr/>
          <p:nvPr/>
        </p:nvSpPr>
        <p:spPr>
          <a:xfrm>
            <a:off x="2031724" y="1839783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Measuring the Algorithmic Efficiency of Neural Networks. https://arxiv.org/abs/2005.04305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111700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Task definition</a:t>
            </a:r>
          </a:p>
        </p:txBody>
      </p:sp>
      <p:pic>
        <p:nvPicPr>
          <p:cNvPr id="1026" name="Picture 2" descr="Score Your Horse&amp;#39;s Body Posture | Horse Journals">
            <a:extLst>
              <a:ext uri="{FF2B5EF4-FFF2-40B4-BE49-F238E27FC236}">
                <a16:creationId xmlns:a16="http://schemas.microsoft.com/office/drawing/2014/main" id="{E9A9AF13-16DD-467C-8F83-BA4CE7FC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05" y="5041416"/>
            <a:ext cx="733425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70750-56EA-4508-A3A6-4979BB50DC03}"/>
              </a:ext>
            </a:extLst>
          </p:cNvPr>
          <p:cNvSpPr txBox="1"/>
          <p:nvPr/>
        </p:nvSpPr>
        <p:spPr>
          <a:xfrm>
            <a:off x="3935896" y="11182673"/>
            <a:ext cx="209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6D65A-585C-48E8-95D0-57C8A62428C6}"/>
              </a:ext>
            </a:extLst>
          </p:cNvPr>
          <p:cNvSpPr txBox="1"/>
          <p:nvPr/>
        </p:nvSpPr>
        <p:spPr>
          <a:xfrm>
            <a:off x="1416469" y="13013926"/>
            <a:ext cx="7174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</a:t>
            </a:r>
            <a:r>
              <a:rPr lang="en-US" dirty="0"/>
              <a:t>: given an image, output the object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4DB6E-423F-4E6B-8B8E-789B038516E7}"/>
              </a:ext>
            </a:extLst>
          </p:cNvPr>
          <p:cNvSpPr txBox="1"/>
          <p:nvPr/>
        </p:nvSpPr>
        <p:spPr>
          <a:xfrm>
            <a:off x="11264159" y="11182673"/>
            <a:ext cx="5501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bounding box (x, y, H, W)</a:t>
            </a:r>
          </a:p>
        </p:txBody>
      </p:sp>
      <p:pic>
        <p:nvPicPr>
          <p:cNvPr id="1028" name="Picture 4" descr="Brown Horse Wallpapers - Top Free Brown Horse Backgrounds - WallpaperAccess">
            <a:extLst>
              <a:ext uri="{FF2B5EF4-FFF2-40B4-BE49-F238E27FC236}">
                <a16:creationId xmlns:a16="http://schemas.microsoft.com/office/drawing/2014/main" id="{1858AD77-D8F1-48EF-8998-B6F02F1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426" y="5730856"/>
            <a:ext cx="7626172" cy="42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1B2A5-963B-49FE-8C16-43114BA4328D}"/>
              </a:ext>
            </a:extLst>
          </p:cNvPr>
          <p:cNvSpPr txBox="1"/>
          <p:nvPr/>
        </p:nvSpPr>
        <p:spPr>
          <a:xfrm>
            <a:off x="10208119" y="13093526"/>
            <a:ext cx="7174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Localization</a:t>
            </a:r>
            <a:r>
              <a:rPr lang="en-US" dirty="0"/>
              <a:t>: given an image, output the object class and its bounding box</a:t>
            </a:r>
          </a:p>
        </p:txBody>
      </p:sp>
      <p:pic>
        <p:nvPicPr>
          <p:cNvPr id="1032" name="Picture 8" descr="Horses | National Agricultural Library | USDA">
            <a:extLst>
              <a:ext uri="{FF2B5EF4-FFF2-40B4-BE49-F238E27FC236}">
                <a16:creationId xmlns:a16="http://schemas.microsoft.com/office/drawing/2014/main" id="{55E0FCD3-2BDB-454B-8EF6-372D6199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737" y="5443473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C2573F-CA3A-4FFB-905F-FB01AA8D5B30}"/>
              </a:ext>
            </a:extLst>
          </p:cNvPr>
          <p:cNvSpPr/>
          <p:nvPr/>
        </p:nvSpPr>
        <p:spPr bwMode="auto">
          <a:xfrm>
            <a:off x="10208119" y="5865223"/>
            <a:ext cx="5160049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C23D40-05AA-4E38-B97E-6AFC2FDD41FA}"/>
              </a:ext>
            </a:extLst>
          </p:cNvPr>
          <p:cNvSpPr/>
          <p:nvPr/>
        </p:nvSpPr>
        <p:spPr bwMode="auto">
          <a:xfrm>
            <a:off x="19743058" y="5928737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7BA5F-6D35-44A9-89F6-EA1244CFFF5A}"/>
              </a:ext>
            </a:extLst>
          </p:cNvPr>
          <p:cNvSpPr/>
          <p:nvPr/>
        </p:nvSpPr>
        <p:spPr bwMode="auto">
          <a:xfrm>
            <a:off x="24407823" y="6997148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FAA3A-F8F6-49B1-BBB8-5A59F8FD1CD5}"/>
              </a:ext>
            </a:extLst>
          </p:cNvPr>
          <p:cNvSpPr txBox="1"/>
          <p:nvPr/>
        </p:nvSpPr>
        <p:spPr>
          <a:xfrm>
            <a:off x="20010593" y="10451813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6F1C4-17C6-44DD-B78B-9DF8566CD5C7}"/>
              </a:ext>
            </a:extLst>
          </p:cNvPr>
          <p:cNvSpPr txBox="1"/>
          <p:nvPr/>
        </p:nvSpPr>
        <p:spPr>
          <a:xfrm>
            <a:off x="20010593" y="11484646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B0F48-0A08-457F-A6BB-9A35E0C77DEE}"/>
              </a:ext>
            </a:extLst>
          </p:cNvPr>
          <p:cNvSpPr txBox="1"/>
          <p:nvPr/>
        </p:nvSpPr>
        <p:spPr>
          <a:xfrm>
            <a:off x="21348708" y="12106003"/>
            <a:ext cx="343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82774-8000-4A55-A9AA-E304FCEEEEF7}"/>
              </a:ext>
            </a:extLst>
          </p:cNvPr>
          <p:cNvSpPr txBox="1"/>
          <p:nvPr/>
        </p:nvSpPr>
        <p:spPr>
          <a:xfrm>
            <a:off x="19174066" y="13093526"/>
            <a:ext cx="7174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202B63-215D-4495-AA10-4EE2300E6516}"/>
              </a:ext>
            </a:extLst>
          </p:cNvPr>
          <p:cNvSpPr txBox="1"/>
          <p:nvPr/>
        </p:nvSpPr>
        <p:spPr>
          <a:xfrm>
            <a:off x="29363836" y="10429250"/>
            <a:ext cx="5501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+ its mask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872F5-3245-42A6-AAED-EA6EED06783B}"/>
              </a:ext>
            </a:extLst>
          </p:cNvPr>
          <p:cNvSpPr txBox="1"/>
          <p:nvPr/>
        </p:nvSpPr>
        <p:spPr>
          <a:xfrm>
            <a:off x="29363836" y="11140391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+ his mask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3A327-260C-486F-9583-1BA9923841F6}"/>
              </a:ext>
            </a:extLst>
          </p:cNvPr>
          <p:cNvSpPr txBox="1"/>
          <p:nvPr/>
        </p:nvSpPr>
        <p:spPr>
          <a:xfrm>
            <a:off x="27683791" y="13093526"/>
            <a:ext cx="83500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Instance segmentation</a:t>
            </a:r>
            <a:r>
              <a:rPr lang="en-US" dirty="0"/>
              <a:t>: given an image, detect all objects. For each object, output its class and bounding box</a:t>
            </a:r>
          </a:p>
        </p:txBody>
      </p:sp>
      <p:pic>
        <p:nvPicPr>
          <p:cNvPr id="1034" name="Picture 10" descr="Brooks Testimonial 1 - Virginia Horse Center Foundation">
            <a:extLst>
              <a:ext uri="{FF2B5EF4-FFF2-40B4-BE49-F238E27FC236}">
                <a16:creationId xmlns:a16="http://schemas.microsoft.com/office/drawing/2014/main" id="{9BE3472B-B1BC-4F32-8520-CC60F48A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907" y="5635782"/>
            <a:ext cx="6771088" cy="45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684A20-5FF2-4B25-B6F9-82FE24365578}"/>
              </a:ext>
            </a:extLst>
          </p:cNvPr>
          <p:cNvSpPr txBox="1"/>
          <p:nvPr/>
        </p:nvSpPr>
        <p:spPr>
          <a:xfrm>
            <a:off x="29363835" y="11853978"/>
            <a:ext cx="616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 + its mask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BE5485-90B2-4C2F-B35E-82F08B105E13}"/>
              </a:ext>
            </a:extLst>
          </p:cNvPr>
          <p:cNvSpPr/>
          <p:nvPr/>
        </p:nvSpPr>
        <p:spPr bwMode="auto">
          <a:xfrm>
            <a:off x="29823833" y="5964767"/>
            <a:ext cx="5198534" cy="4076700"/>
          </a:xfrm>
          <a:custGeom>
            <a:avLst/>
            <a:gdLst>
              <a:gd name="connsiteX0" fmla="*/ 478367 w 5198534"/>
              <a:gd name="connsiteY0" fmla="*/ 169333 h 4076700"/>
              <a:gd name="connsiteX1" fmla="*/ 406400 w 5198534"/>
              <a:gd name="connsiteY1" fmla="*/ 296333 h 4076700"/>
              <a:gd name="connsiteX2" fmla="*/ 304800 w 5198534"/>
              <a:gd name="connsiteY2" fmla="*/ 414866 h 4076700"/>
              <a:gd name="connsiteX3" fmla="*/ 249767 w 5198534"/>
              <a:gd name="connsiteY3" fmla="*/ 622300 h 4076700"/>
              <a:gd name="connsiteX4" fmla="*/ 156634 w 5198534"/>
              <a:gd name="connsiteY4" fmla="*/ 808566 h 4076700"/>
              <a:gd name="connsiteX5" fmla="*/ 198967 w 5198534"/>
              <a:gd name="connsiteY5" fmla="*/ 893233 h 4076700"/>
              <a:gd name="connsiteX6" fmla="*/ 139700 w 5198534"/>
              <a:gd name="connsiteY6" fmla="*/ 1058333 h 4076700"/>
              <a:gd name="connsiteX7" fmla="*/ 76200 w 5198534"/>
              <a:gd name="connsiteY7" fmla="*/ 1291166 h 4076700"/>
              <a:gd name="connsiteX8" fmla="*/ 0 w 5198534"/>
              <a:gd name="connsiteY8" fmla="*/ 1515533 h 4076700"/>
              <a:gd name="connsiteX9" fmla="*/ 25400 w 5198534"/>
              <a:gd name="connsiteY9" fmla="*/ 1697566 h 4076700"/>
              <a:gd name="connsiteX10" fmla="*/ 114300 w 5198534"/>
              <a:gd name="connsiteY10" fmla="*/ 1786466 h 4076700"/>
              <a:gd name="connsiteX11" fmla="*/ 266700 w 5198534"/>
              <a:gd name="connsiteY11" fmla="*/ 1803400 h 4076700"/>
              <a:gd name="connsiteX12" fmla="*/ 351367 w 5198534"/>
              <a:gd name="connsiteY12" fmla="*/ 1807633 h 4076700"/>
              <a:gd name="connsiteX13" fmla="*/ 448734 w 5198534"/>
              <a:gd name="connsiteY13" fmla="*/ 1667933 h 4076700"/>
              <a:gd name="connsiteX14" fmla="*/ 651934 w 5198534"/>
              <a:gd name="connsiteY14" fmla="*/ 1422400 h 4076700"/>
              <a:gd name="connsiteX15" fmla="*/ 719667 w 5198534"/>
              <a:gd name="connsiteY15" fmla="*/ 1358900 h 4076700"/>
              <a:gd name="connsiteX16" fmla="*/ 910167 w 5198534"/>
              <a:gd name="connsiteY16" fmla="*/ 1274233 h 4076700"/>
              <a:gd name="connsiteX17" fmla="*/ 969434 w 5198534"/>
              <a:gd name="connsiteY17" fmla="*/ 1261533 h 4076700"/>
              <a:gd name="connsiteX18" fmla="*/ 1066800 w 5198534"/>
              <a:gd name="connsiteY18" fmla="*/ 1320800 h 4076700"/>
              <a:gd name="connsiteX19" fmla="*/ 2112434 w 5198534"/>
              <a:gd name="connsiteY19" fmla="*/ 2573866 h 4076700"/>
              <a:gd name="connsiteX20" fmla="*/ 2188634 w 5198534"/>
              <a:gd name="connsiteY20" fmla="*/ 3014133 h 4076700"/>
              <a:gd name="connsiteX21" fmla="*/ 2243667 w 5198534"/>
              <a:gd name="connsiteY21" fmla="*/ 3445933 h 4076700"/>
              <a:gd name="connsiteX22" fmla="*/ 2493434 w 5198534"/>
              <a:gd name="connsiteY22" fmla="*/ 3462866 h 4076700"/>
              <a:gd name="connsiteX23" fmla="*/ 2514600 w 5198534"/>
              <a:gd name="connsiteY23" fmla="*/ 2870200 h 4076700"/>
              <a:gd name="connsiteX24" fmla="*/ 2501900 w 5198534"/>
              <a:gd name="connsiteY24" fmla="*/ 2569633 h 4076700"/>
              <a:gd name="connsiteX25" fmla="*/ 3119967 w 5198534"/>
              <a:gd name="connsiteY25" fmla="*/ 2459566 h 4076700"/>
              <a:gd name="connsiteX26" fmla="*/ 3632200 w 5198534"/>
              <a:gd name="connsiteY26" fmla="*/ 2226733 h 4076700"/>
              <a:gd name="connsiteX27" fmla="*/ 3826934 w 5198534"/>
              <a:gd name="connsiteY27" fmla="*/ 2391833 h 4076700"/>
              <a:gd name="connsiteX28" fmla="*/ 3856567 w 5198534"/>
              <a:gd name="connsiteY28" fmla="*/ 2590800 h 4076700"/>
              <a:gd name="connsiteX29" fmla="*/ 4013200 w 5198534"/>
              <a:gd name="connsiteY29" fmla="*/ 2832100 h 4076700"/>
              <a:gd name="connsiteX30" fmla="*/ 4089400 w 5198534"/>
              <a:gd name="connsiteY30" fmla="*/ 3153833 h 4076700"/>
              <a:gd name="connsiteX31" fmla="*/ 4119034 w 5198534"/>
              <a:gd name="connsiteY31" fmla="*/ 3420533 h 4076700"/>
              <a:gd name="connsiteX32" fmla="*/ 4102100 w 5198534"/>
              <a:gd name="connsiteY32" fmla="*/ 3869266 h 4076700"/>
              <a:gd name="connsiteX33" fmla="*/ 4301067 w 5198534"/>
              <a:gd name="connsiteY33" fmla="*/ 3649133 h 4076700"/>
              <a:gd name="connsiteX34" fmla="*/ 4305300 w 5198534"/>
              <a:gd name="connsiteY34" fmla="*/ 3119966 h 4076700"/>
              <a:gd name="connsiteX35" fmla="*/ 4258734 w 5198534"/>
              <a:gd name="connsiteY35" fmla="*/ 2654300 h 4076700"/>
              <a:gd name="connsiteX36" fmla="*/ 4135967 w 5198534"/>
              <a:gd name="connsiteY36" fmla="*/ 2429933 h 4076700"/>
              <a:gd name="connsiteX37" fmla="*/ 4165600 w 5198534"/>
              <a:gd name="connsiteY37" fmla="*/ 2222500 h 4076700"/>
              <a:gd name="connsiteX38" fmla="*/ 4212167 w 5198534"/>
              <a:gd name="connsiteY38" fmla="*/ 2078566 h 4076700"/>
              <a:gd name="connsiteX39" fmla="*/ 4385734 w 5198534"/>
              <a:gd name="connsiteY39" fmla="*/ 2429933 h 4076700"/>
              <a:gd name="connsiteX40" fmla="*/ 4622800 w 5198534"/>
              <a:gd name="connsiteY40" fmla="*/ 2976033 h 4076700"/>
              <a:gd name="connsiteX41" fmla="*/ 4703234 w 5198534"/>
              <a:gd name="connsiteY41" fmla="*/ 3251200 h 4076700"/>
              <a:gd name="connsiteX42" fmla="*/ 4699000 w 5198534"/>
              <a:gd name="connsiteY42" fmla="*/ 3564466 h 4076700"/>
              <a:gd name="connsiteX43" fmla="*/ 4699000 w 5198534"/>
              <a:gd name="connsiteY43" fmla="*/ 3826933 h 4076700"/>
              <a:gd name="connsiteX44" fmla="*/ 4656667 w 5198534"/>
              <a:gd name="connsiteY44" fmla="*/ 4076700 h 4076700"/>
              <a:gd name="connsiteX45" fmla="*/ 4796367 w 5198534"/>
              <a:gd name="connsiteY45" fmla="*/ 4021666 h 4076700"/>
              <a:gd name="connsiteX46" fmla="*/ 4872567 w 5198534"/>
              <a:gd name="connsiteY46" fmla="*/ 3920066 h 4076700"/>
              <a:gd name="connsiteX47" fmla="*/ 4906434 w 5198534"/>
              <a:gd name="connsiteY47" fmla="*/ 3589866 h 4076700"/>
              <a:gd name="connsiteX48" fmla="*/ 4906434 w 5198534"/>
              <a:gd name="connsiteY48" fmla="*/ 3285066 h 4076700"/>
              <a:gd name="connsiteX49" fmla="*/ 4881034 w 5198534"/>
              <a:gd name="connsiteY49" fmla="*/ 2963333 h 4076700"/>
              <a:gd name="connsiteX50" fmla="*/ 5041900 w 5198534"/>
              <a:gd name="connsiteY50" fmla="*/ 2654300 h 4076700"/>
              <a:gd name="connsiteX51" fmla="*/ 5130800 w 5198534"/>
              <a:gd name="connsiteY51" fmla="*/ 2205566 h 4076700"/>
              <a:gd name="connsiteX52" fmla="*/ 5198534 w 5198534"/>
              <a:gd name="connsiteY52" fmla="*/ 1794933 h 4076700"/>
              <a:gd name="connsiteX53" fmla="*/ 5177367 w 5198534"/>
              <a:gd name="connsiteY53" fmla="*/ 1413933 h 4076700"/>
              <a:gd name="connsiteX54" fmla="*/ 4961467 w 5198534"/>
              <a:gd name="connsiteY54" fmla="*/ 1083733 h 4076700"/>
              <a:gd name="connsiteX55" fmla="*/ 4580467 w 5198534"/>
              <a:gd name="connsiteY55" fmla="*/ 897466 h 4076700"/>
              <a:gd name="connsiteX56" fmla="*/ 4343400 w 5198534"/>
              <a:gd name="connsiteY56" fmla="*/ 817033 h 4076700"/>
              <a:gd name="connsiteX57" fmla="*/ 4030134 w 5198534"/>
              <a:gd name="connsiteY57" fmla="*/ 702733 h 4076700"/>
              <a:gd name="connsiteX58" fmla="*/ 3797300 w 5198534"/>
              <a:gd name="connsiteY58" fmla="*/ 651933 h 4076700"/>
              <a:gd name="connsiteX59" fmla="*/ 3467100 w 5198534"/>
              <a:gd name="connsiteY59" fmla="*/ 732366 h 4076700"/>
              <a:gd name="connsiteX60" fmla="*/ 3136900 w 5198534"/>
              <a:gd name="connsiteY60" fmla="*/ 863600 h 4076700"/>
              <a:gd name="connsiteX61" fmla="*/ 2772834 w 5198534"/>
              <a:gd name="connsiteY61" fmla="*/ 931333 h 4076700"/>
              <a:gd name="connsiteX62" fmla="*/ 2586567 w 5198534"/>
              <a:gd name="connsiteY62" fmla="*/ 884766 h 4076700"/>
              <a:gd name="connsiteX63" fmla="*/ 2290234 w 5198534"/>
              <a:gd name="connsiteY63" fmla="*/ 749300 h 4076700"/>
              <a:gd name="connsiteX64" fmla="*/ 1921934 w 5198534"/>
              <a:gd name="connsiteY64" fmla="*/ 668866 h 4076700"/>
              <a:gd name="connsiteX65" fmla="*/ 1697567 w 5198534"/>
              <a:gd name="connsiteY65" fmla="*/ 546100 h 4076700"/>
              <a:gd name="connsiteX66" fmla="*/ 1485900 w 5198534"/>
              <a:gd name="connsiteY66" fmla="*/ 529166 h 4076700"/>
              <a:gd name="connsiteX67" fmla="*/ 1155700 w 5198534"/>
              <a:gd name="connsiteY67" fmla="*/ 436033 h 4076700"/>
              <a:gd name="connsiteX68" fmla="*/ 914400 w 5198534"/>
              <a:gd name="connsiteY68" fmla="*/ 372533 h 4076700"/>
              <a:gd name="connsiteX69" fmla="*/ 1016000 w 5198534"/>
              <a:gd name="connsiteY69" fmla="*/ 114300 h 4076700"/>
              <a:gd name="connsiteX70" fmla="*/ 1045634 w 5198534"/>
              <a:gd name="connsiteY70" fmla="*/ 0 h 4076700"/>
              <a:gd name="connsiteX71" fmla="*/ 778934 w 5198534"/>
              <a:gd name="connsiteY71" fmla="*/ 165100 h 4076700"/>
              <a:gd name="connsiteX72" fmla="*/ 715434 w 5198534"/>
              <a:gd name="connsiteY72" fmla="*/ 245533 h 4076700"/>
              <a:gd name="connsiteX73" fmla="*/ 575734 w 5198534"/>
              <a:gd name="connsiteY73" fmla="*/ 220133 h 4076700"/>
              <a:gd name="connsiteX74" fmla="*/ 478367 w 5198534"/>
              <a:gd name="connsiteY74" fmla="*/ 169333 h 407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98534" h="4076700">
                <a:moveTo>
                  <a:pt x="478367" y="169333"/>
                </a:moveTo>
                <a:lnTo>
                  <a:pt x="406400" y="296333"/>
                </a:lnTo>
                <a:lnTo>
                  <a:pt x="304800" y="414866"/>
                </a:lnTo>
                <a:lnTo>
                  <a:pt x="249767" y="622300"/>
                </a:lnTo>
                <a:lnTo>
                  <a:pt x="156634" y="808566"/>
                </a:lnTo>
                <a:lnTo>
                  <a:pt x="198967" y="893233"/>
                </a:lnTo>
                <a:lnTo>
                  <a:pt x="139700" y="1058333"/>
                </a:lnTo>
                <a:lnTo>
                  <a:pt x="76200" y="1291166"/>
                </a:lnTo>
                <a:lnTo>
                  <a:pt x="0" y="1515533"/>
                </a:lnTo>
                <a:lnTo>
                  <a:pt x="25400" y="1697566"/>
                </a:lnTo>
                <a:lnTo>
                  <a:pt x="114300" y="1786466"/>
                </a:lnTo>
                <a:lnTo>
                  <a:pt x="266700" y="1803400"/>
                </a:lnTo>
                <a:lnTo>
                  <a:pt x="351367" y="1807633"/>
                </a:lnTo>
                <a:lnTo>
                  <a:pt x="448734" y="1667933"/>
                </a:lnTo>
                <a:lnTo>
                  <a:pt x="651934" y="1422400"/>
                </a:lnTo>
                <a:lnTo>
                  <a:pt x="719667" y="1358900"/>
                </a:lnTo>
                <a:lnTo>
                  <a:pt x="910167" y="1274233"/>
                </a:lnTo>
                <a:lnTo>
                  <a:pt x="969434" y="1261533"/>
                </a:lnTo>
                <a:lnTo>
                  <a:pt x="1066800" y="1320800"/>
                </a:lnTo>
                <a:lnTo>
                  <a:pt x="2112434" y="2573866"/>
                </a:lnTo>
                <a:lnTo>
                  <a:pt x="2188634" y="3014133"/>
                </a:lnTo>
                <a:lnTo>
                  <a:pt x="2243667" y="3445933"/>
                </a:lnTo>
                <a:lnTo>
                  <a:pt x="2493434" y="3462866"/>
                </a:lnTo>
                <a:lnTo>
                  <a:pt x="2514600" y="2870200"/>
                </a:lnTo>
                <a:lnTo>
                  <a:pt x="2501900" y="2569633"/>
                </a:lnTo>
                <a:lnTo>
                  <a:pt x="3119967" y="2459566"/>
                </a:lnTo>
                <a:lnTo>
                  <a:pt x="3632200" y="2226733"/>
                </a:lnTo>
                <a:lnTo>
                  <a:pt x="3826934" y="2391833"/>
                </a:lnTo>
                <a:lnTo>
                  <a:pt x="3856567" y="2590800"/>
                </a:lnTo>
                <a:lnTo>
                  <a:pt x="4013200" y="2832100"/>
                </a:lnTo>
                <a:lnTo>
                  <a:pt x="4089400" y="3153833"/>
                </a:lnTo>
                <a:lnTo>
                  <a:pt x="4119034" y="3420533"/>
                </a:lnTo>
                <a:lnTo>
                  <a:pt x="4102100" y="3869266"/>
                </a:lnTo>
                <a:lnTo>
                  <a:pt x="4301067" y="3649133"/>
                </a:lnTo>
                <a:lnTo>
                  <a:pt x="4305300" y="3119966"/>
                </a:lnTo>
                <a:lnTo>
                  <a:pt x="4258734" y="2654300"/>
                </a:lnTo>
                <a:lnTo>
                  <a:pt x="4135967" y="2429933"/>
                </a:lnTo>
                <a:lnTo>
                  <a:pt x="4165600" y="2222500"/>
                </a:lnTo>
                <a:lnTo>
                  <a:pt x="4212167" y="2078566"/>
                </a:lnTo>
                <a:lnTo>
                  <a:pt x="4385734" y="2429933"/>
                </a:lnTo>
                <a:lnTo>
                  <a:pt x="4622800" y="2976033"/>
                </a:lnTo>
                <a:lnTo>
                  <a:pt x="4703234" y="3251200"/>
                </a:lnTo>
                <a:cubicBezTo>
                  <a:pt x="4701823" y="3355622"/>
                  <a:pt x="4700411" y="3460044"/>
                  <a:pt x="4699000" y="3564466"/>
                </a:cubicBezTo>
                <a:lnTo>
                  <a:pt x="4699000" y="3826933"/>
                </a:lnTo>
                <a:lnTo>
                  <a:pt x="4656667" y="4076700"/>
                </a:lnTo>
                <a:lnTo>
                  <a:pt x="4796367" y="4021666"/>
                </a:lnTo>
                <a:lnTo>
                  <a:pt x="4872567" y="3920066"/>
                </a:lnTo>
                <a:lnTo>
                  <a:pt x="4906434" y="3589866"/>
                </a:lnTo>
                <a:lnTo>
                  <a:pt x="4906434" y="3285066"/>
                </a:lnTo>
                <a:lnTo>
                  <a:pt x="4881034" y="2963333"/>
                </a:lnTo>
                <a:lnTo>
                  <a:pt x="5041900" y="2654300"/>
                </a:lnTo>
                <a:lnTo>
                  <a:pt x="5130800" y="2205566"/>
                </a:lnTo>
                <a:lnTo>
                  <a:pt x="5198534" y="1794933"/>
                </a:lnTo>
                <a:lnTo>
                  <a:pt x="5177367" y="1413933"/>
                </a:lnTo>
                <a:lnTo>
                  <a:pt x="4961467" y="1083733"/>
                </a:lnTo>
                <a:lnTo>
                  <a:pt x="4580467" y="897466"/>
                </a:lnTo>
                <a:lnTo>
                  <a:pt x="4343400" y="817033"/>
                </a:lnTo>
                <a:lnTo>
                  <a:pt x="4030134" y="702733"/>
                </a:lnTo>
                <a:lnTo>
                  <a:pt x="3797300" y="651933"/>
                </a:lnTo>
                <a:lnTo>
                  <a:pt x="3467100" y="732366"/>
                </a:lnTo>
                <a:lnTo>
                  <a:pt x="3136900" y="863600"/>
                </a:lnTo>
                <a:lnTo>
                  <a:pt x="2772834" y="931333"/>
                </a:lnTo>
                <a:lnTo>
                  <a:pt x="2586567" y="884766"/>
                </a:lnTo>
                <a:lnTo>
                  <a:pt x="2290234" y="749300"/>
                </a:lnTo>
                <a:lnTo>
                  <a:pt x="1921934" y="668866"/>
                </a:lnTo>
                <a:lnTo>
                  <a:pt x="1697567" y="546100"/>
                </a:lnTo>
                <a:lnTo>
                  <a:pt x="1485900" y="529166"/>
                </a:lnTo>
                <a:lnTo>
                  <a:pt x="1155700" y="436033"/>
                </a:lnTo>
                <a:lnTo>
                  <a:pt x="914400" y="372533"/>
                </a:lnTo>
                <a:lnTo>
                  <a:pt x="1016000" y="114300"/>
                </a:lnTo>
                <a:lnTo>
                  <a:pt x="1045634" y="0"/>
                </a:lnTo>
                <a:lnTo>
                  <a:pt x="778934" y="165100"/>
                </a:lnTo>
                <a:lnTo>
                  <a:pt x="715434" y="245533"/>
                </a:lnTo>
                <a:lnTo>
                  <a:pt x="575734" y="220133"/>
                </a:lnTo>
                <a:lnTo>
                  <a:pt x="478367" y="169333"/>
                </a:lnTo>
                <a:close/>
              </a:path>
            </a:pathLst>
          </a:custGeom>
          <a:solidFill>
            <a:srgbClr val="990000">
              <a:alpha val="61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9F84CA-F402-41FC-AFFA-5777C2FBBD6D}"/>
              </a:ext>
            </a:extLst>
          </p:cNvPr>
          <p:cNvSpPr/>
          <p:nvPr/>
        </p:nvSpPr>
        <p:spPr bwMode="auto">
          <a:xfrm>
            <a:off x="30556200" y="6485467"/>
            <a:ext cx="1540933" cy="3649133"/>
          </a:xfrm>
          <a:custGeom>
            <a:avLst/>
            <a:gdLst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58233 w 1540933"/>
              <a:gd name="connsiteY7" fmla="*/ 1409700 h 3649133"/>
              <a:gd name="connsiteX8" fmla="*/ 127000 w 1540933"/>
              <a:gd name="connsiteY8" fmla="*/ 1566333 h 3649133"/>
              <a:gd name="connsiteX9" fmla="*/ 152400 w 1540933"/>
              <a:gd name="connsiteY9" fmla="*/ 1617133 h 3649133"/>
              <a:gd name="connsiteX10" fmla="*/ 0 w 1540933"/>
              <a:gd name="connsiteY10" fmla="*/ 1651000 h 3649133"/>
              <a:gd name="connsiteX11" fmla="*/ 42333 w 1540933"/>
              <a:gd name="connsiteY11" fmla="*/ 1879600 h 3649133"/>
              <a:gd name="connsiteX12" fmla="*/ 169333 w 1540933"/>
              <a:gd name="connsiteY12" fmla="*/ 1900766 h 3649133"/>
              <a:gd name="connsiteX13" fmla="*/ 249767 w 1540933"/>
              <a:gd name="connsiteY13" fmla="*/ 1782233 h 3649133"/>
              <a:gd name="connsiteX14" fmla="*/ 330200 w 1540933"/>
              <a:gd name="connsiteY14" fmla="*/ 1748366 h 3649133"/>
              <a:gd name="connsiteX15" fmla="*/ 313267 w 1540933"/>
              <a:gd name="connsiteY15" fmla="*/ 1917700 h 3649133"/>
              <a:gd name="connsiteX16" fmla="*/ 347133 w 1540933"/>
              <a:gd name="connsiteY16" fmla="*/ 2019300 h 3649133"/>
              <a:gd name="connsiteX17" fmla="*/ 393700 w 1540933"/>
              <a:gd name="connsiteY17" fmla="*/ 2129366 h 3649133"/>
              <a:gd name="connsiteX18" fmla="*/ 351367 w 1540933"/>
              <a:gd name="connsiteY18" fmla="*/ 2455333 h 3649133"/>
              <a:gd name="connsiteX19" fmla="*/ 228600 w 1540933"/>
              <a:gd name="connsiteY19" fmla="*/ 3022600 h 3649133"/>
              <a:gd name="connsiteX20" fmla="*/ 156633 w 1540933"/>
              <a:gd name="connsiteY20" fmla="*/ 3462866 h 3649133"/>
              <a:gd name="connsiteX21" fmla="*/ 198967 w 1540933"/>
              <a:gd name="connsiteY21" fmla="*/ 3640666 h 3649133"/>
              <a:gd name="connsiteX22" fmla="*/ 457200 w 1540933"/>
              <a:gd name="connsiteY22" fmla="*/ 3649133 h 3649133"/>
              <a:gd name="connsiteX23" fmla="*/ 592667 w 1540933"/>
              <a:gd name="connsiteY23" fmla="*/ 3242733 h 3649133"/>
              <a:gd name="connsiteX24" fmla="*/ 635000 w 1540933"/>
              <a:gd name="connsiteY24" fmla="*/ 3022600 h 3649133"/>
              <a:gd name="connsiteX25" fmla="*/ 673100 w 1540933"/>
              <a:gd name="connsiteY25" fmla="*/ 2679700 h 3649133"/>
              <a:gd name="connsiteX26" fmla="*/ 821267 w 1540933"/>
              <a:gd name="connsiteY26" fmla="*/ 2421466 h 3649133"/>
              <a:gd name="connsiteX27" fmla="*/ 1083733 w 1540933"/>
              <a:gd name="connsiteY27" fmla="*/ 2421466 h 3649133"/>
              <a:gd name="connsiteX28" fmla="*/ 1210733 w 1540933"/>
              <a:gd name="connsiteY28" fmla="*/ 2565400 h 3649133"/>
              <a:gd name="connsiteX29" fmla="*/ 1333500 w 1540933"/>
              <a:gd name="connsiteY29" fmla="*/ 2624666 h 3649133"/>
              <a:gd name="connsiteX30" fmla="*/ 1363133 w 1540933"/>
              <a:gd name="connsiteY30" fmla="*/ 2408766 h 3649133"/>
              <a:gd name="connsiteX31" fmla="*/ 1380067 w 1540933"/>
              <a:gd name="connsiteY31" fmla="*/ 2230966 h 3649133"/>
              <a:gd name="connsiteX32" fmla="*/ 1540933 w 1540933"/>
              <a:gd name="connsiteY32" fmla="*/ 2163233 h 3649133"/>
              <a:gd name="connsiteX33" fmla="*/ 1490133 w 1540933"/>
              <a:gd name="connsiteY33" fmla="*/ 2032000 h 3649133"/>
              <a:gd name="connsiteX34" fmla="*/ 1468967 w 1540933"/>
              <a:gd name="connsiteY34" fmla="*/ 1718733 h 3649133"/>
              <a:gd name="connsiteX35" fmla="*/ 1397000 w 1540933"/>
              <a:gd name="connsiteY35" fmla="*/ 1257300 h 3649133"/>
              <a:gd name="connsiteX36" fmla="*/ 1367367 w 1540933"/>
              <a:gd name="connsiteY36" fmla="*/ 939800 h 3649133"/>
              <a:gd name="connsiteX37" fmla="*/ 1248833 w 1540933"/>
              <a:gd name="connsiteY37" fmla="*/ 795866 h 3649133"/>
              <a:gd name="connsiteX38" fmla="*/ 1168400 w 1540933"/>
              <a:gd name="connsiteY38" fmla="*/ 753533 h 3649133"/>
              <a:gd name="connsiteX39" fmla="*/ 1134533 w 1540933"/>
              <a:gd name="connsiteY39" fmla="*/ 622300 h 3649133"/>
              <a:gd name="connsiteX40" fmla="*/ 990600 w 1540933"/>
              <a:gd name="connsiteY40" fmla="*/ 588433 h 3649133"/>
              <a:gd name="connsiteX41" fmla="*/ 1066800 w 1540933"/>
              <a:gd name="connsiteY41" fmla="*/ 359833 h 3649133"/>
              <a:gd name="connsiteX42" fmla="*/ 1054100 w 1540933"/>
              <a:gd name="connsiteY42" fmla="*/ 156633 h 3649133"/>
              <a:gd name="connsiteX43" fmla="*/ 956733 w 1540933"/>
              <a:gd name="connsiteY43" fmla="*/ 12700 h 3649133"/>
              <a:gd name="connsiteX44" fmla="*/ 770467 w 1540933"/>
              <a:gd name="connsiteY44" fmla="*/ 0 h 3649133"/>
              <a:gd name="connsiteX0" fmla="*/ 770467 w 1540933"/>
              <a:gd name="connsiteY0" fmla="*/ 0 h 3649133"/>
              <a:gd name="connsiteX1" fmla="*/ 609600 w 1540933"/>
              <a:gd name="connsiteY1" fmla="*/ 101600 h 3649133"/>
              <a:gd name="connsiteX2" fmla="*/ 520700 w 1540933"/>
              <a:gd name="connsiteY2" fmla="*/ 364066 h 3649133"/>
              <a:gd name="connsiteX3" fmla="*/ 605367 w 1540933"/>
              <a:gd name="connsiteY3" fmla="*/ 567266 h 3649133"/>
              <a:gd name="connsiteX4" fmla="*/ 516467 w 1540933"/>
              <a:gd name="connsiteY4" fmla="*/ 605366 h 3649133"/>
              <a:gd name="connsiteX5" fmla="*/ 499533 w 1540933"/>
              <a:gd name="connsiteY5" fmla="*/ 706966 h 3649133"/>
              <a:gd name="connsiteX6" fmla="*/ 330200 w 1540933"/>
              <a:gd name="connsiteY6" fmla="*/ 838200 h 3649133"/>
              <a:gd name="connsiteX7" fmla="*/ 270933 w 1540933"/>
              <a:gd name="connsiteY7" fmla="*/ 1109133 h 3649133"/>
              <a:gd name="connsiteX8" fmla="*/ 258233 w 1540933"/>
              <a:gd name="connsiteY8" fmla="*/ 1409700 h 3649133"/>
              <a:gd name="connsiteX9" fmla="*/ 127000 w 1540933"/>
              <a:gd name="connsiteY9" fmla="*/ 1566333 h 3649133"/>
              <a:gd name="connsiteX10" fmla="*/ 152400 w 1540933"/>
              <a:gd name="connsiteY10" fmla="*/ 1617133 h 3649133"/>
              <a:gd name="connsiteX11" fmla="*/ 0 w 1540933"/>
              <a:gd name="connsiteY11" fmla="*/ 1651000 h 3649133"/>
              <a:gd name="connsiteX12" fmla="*/ 42333 w 1540933"/>
              <a:gd name="connsiteY12" fmla="*/ 1879600 h 3649133"/>
              <a:gd name="connsiteX13" fmla="*/ 169333 w 1540933"/>
              <a:gd name="connsiteY13" fmla="*/ 1900766 h 3649133"/>
              <a:gd name="connsiteX14" fmla="*/ 249767 w 1540933"/>
              <a:gd name="connsiteY14" fmla="*/ 1782233 h 3649133"/>
              <a:gd name="connsiteX15" fmla="*/ 330200 w 1540933"/>
              <a:gd name="connsiteY15" fmla="*/ 1748366 h 3649133"/>
              <a:gd name="connsiteX16" fmla="*/ 313267 w 1540933"/>
              <a:gd name="connsiteY16" fmla="*/ 1917700 h 3649133"/>
              <a:gd name="connsiteX17" fmla="*/ 347133 w 1540933"/>
              <a:gd name="connsiteY17" fmla="*/ 2019300 h 3649133"/>
              <a:gd name="connsiteX18" fmla="*/ 393700 w 1540933"/>
              <a:gd name="connsiteY18" fmla="*/ 2129366 h 3649133"/>
              <a:gd name="connsiteX19" fmla="*/ 351367 w 1540933"/>
              <a:gd name="connsiteY19" fmla="*/ 2455333 h 3649133"/>
              <a:gd name="connsiteX20" fmla="*/ 228600 w 1540933"/>
              <a:gd name="connsiteY20" fmla="*/ 3022600 h 3649133"/>
              <a:gd name="connsiteX21" fmla="*/ 156633 w 1540933"/>
              <a:gd name="connsiteY21" fmla="*/ 3462866 h 3649133"/>
              <a:gd name="connsiteX22" fmla="*/ 198967 w 1540933"/>
              <a:gd name="connsiteY22" fmla="*/ 3640666 h 3649133"/>
              <a:gd name="connsiteX23" fmla="*/ 457200 w 1540933"/>
              <a:gd name="connsiteY23" fmla="*/ 3649133 h 3649133"/>
              <a:gd name="connsiteX24" fmla="*/ 592667 w 1540933"/>
              <a:gd name="connsiteY24" fmla="*/ 3242733 h 3649133"/>
              <a:gd name="connsiteX25" fmla="*/ 635000 w 1540933"/>
              <a:gd name="connsiteY25" fmla="*/ 3022600 h 3649133"/>
              <a:gd name="connsiteX26" fmla="*/ 673100 w 1540933"/>
              <a:gd name="connsiteY26" fmla="*/ 2679700 h 3649133"/>
              <a:gd name="connsiteX27" fmla="*/ 821267 w 1540933"/>
              <a:gd name="connsiteY27" fmla="*/ 2421466 h 3649133"/>
              <a:gd name="connsiteX28" fmla="*/ 1083733 w 1540933"/>
              <a:gd name="connsiteY28" fmla="*/ 2421466 h 3649133"/>
              <a:gd name="connsiteX29" fmla="*/ 1210733 w 1540933"/>
              <a:gd name="connsiteY29" fmla="*/ 2565400 h 3649133"/>
              <a:gd name="connsiteX30" fmla="*/ 1333500 w 1540933"/>
              <a:gd name="connsiteY30" fmla="*/ 2624666 h 3649133"/>
              <a:gd name="connsiteX31" fmla="*/ 1363133 w 1540933"/>
              <a:gd name="connsiteY31" fmla="*/ 2408766 h 3649133"/>
              <a:gd name="connsiteX32" fmla="*/ 1380067 w 1540933"/>
              <a:gd name="connsiteY32" fmla="*/ 2230966 h 3649133"/>
              <a:gd name="connsiteX33" fmla="*/ 1540933 w 1540933"/>
              <a:gd name="connsiteY33" fmla="*/ 2163233 h 3649133"/>
              <a:gd name="connsiteX34" fmla="*/ 1490133 w 1540933"/>
              <a:gd name="connsiteY34" fmla="*/ 2032000 h 3649133"/>
              <a:gd name="connsiteX35" fmla="*/ 1468967 w 1540933"/>
              <a:gd name="connsiteY35" fmla="*/ 1718733 h 3649133"/>
              <a:gd name="connsiteX36" fmla="*/ 1397000 w 1540933"/>
              <a:gd name="connsiteY36" fmla="*/ 1257300 h 3649133"/>
              <a:gd name="connsiteX37" fmla="*/ 1367367 w 1540933"/>
              <a:gd name="connsiteY37" fmla="*/ 939800 h 3649133"/>
              <a:gd name="connsiteX38" fmla="*/ 1248833 w 1540933"/>
              <a:gd name="connsiteY38" fmla="*/ 795866 h 3649133"/>
              <a:gd name="connsiteX39" fmla="*/ 1168400 w 1540933"/>
              <a:gd name="connsiteY39" fmla="*/ 753533 h 3649133"/>
              <a:gd name="connsiteX40" fmla="*/ 1134533 w 1540933"/>
              <a:gd name="connsiteY40" fmla="*/ 622300 h 3649133"/>
              <a:gd name="connsiteX41" fmla="*/ 990600 w 1540933"/>
              <a:gd name="connsiteY41" fmla="*/ 588433 h 3649133"/>
              <a:gd name="connsiteX42" fmla="*/ 1066800 w 1540933"/>
              <a:gd name="connsiteY42" fmla="*/ 359833 h 3649133"/>
              <a:gd name="connsiteX43" fmla="*/ 1054100 w 1540933"/>
              <a:gd name="connsiteY43" fmla="*/ 156633 h 3649133"/>
              <a:gd name="connsiteX44" fmla="*/ 956733 w 1540933"/>
              <a:gd name="connsiteY44" fmla="*/ 12700 h 3649133"/>
              <a:gd name="connsiteX45" fmla="*/ 770467 w 1540933"/>
              <a:gd name="connsiteY45" fmla="*/ 0 h 364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40933" h="3649133">
                <a:moveTo>
                  <a:pt x="770467" y="0"/>
                </a:moveTo>
                <a:lnTo>
                  <a:pt x="609600" y="101600"/>
                </a:lnTo>
                <a:lnTo>
                  <a:pt x="520700" y="364066"/>
                </a:lnTo>
                <a:lnTo>
                  <a:pt x="605367" y="567266"/>
                </a:lnTo>
                <a:lnTo>
                  <a:pt x="516467" y="605366"/>
                </a:lnTo>
                <a:lnTo>
                  <a:pt x="499533" y="706966"/>
                </a:lnTo>
                <a:lnTo>
                  <a:pt x="330200" y="838200"/>
                </a:lnTo>
                <a:cubicBezTo>
                  <a:pt x="317500" y="934155"/>
                  <a:pt x="283633" y="1013178"/>
                  <a:pt x="270933" y="1109133"/>
                </a:cubicBezTo>
                <a:lnTo>
                  <a:pt x="258233" y="1409700"/>
                </a:lnTo>
                <a:lnTo>
                  <a:pt x="127000" y="1566333"/>
                </a:lnTo>
                <a:lnTo>
                  <a:pt x="152400" y="1617133"/>
                </a:lnTo>
                <a:lnTo>
                  <a:pt x="0" y="1651000"/>
                </a:lnTo>
                <a:lnTo>
                  <a:pt x="42333" y="1879600"/>
                </a:lnTo>
                <a:lnTo>
                  <a:pt x="169333" y="1900766"/>
                </a:lnTo>
                <a:lnTo>
                  <a:pt x="249767" y="1782233"/>
                </a:lnTo>
                <a:lnTo>
                  <a:pt x="330200" y="1748366"/>
                </a:lnTo>
                <a:lnTo>
                  <a:pt x="313267" y="1917700"/>
                </a:lnTo>
                <a:lnTo>
                  <a:pt x="347133" y="2019300"/>
                </a:lnTo>
                <a:lnTo>
                  <a:pt x="393700" y="2129366"/>
                </a:lnTo>
                <a:lnTo>
                  <a:pt x="351367" y="2455333"/>
                </a:lnTo>
                <a:lnTo>
                  <a:pt x="228600" y="3022600"/>
                </a:lnTo>
                <a:lnTo>
                  <a:pt x="156633" y="3462866"/>
                </a:lnTo>
                <a:lnTo>
                  <a:pt x="198967" y="3640666"/>
                </a:lnTo>
                <a:lnTo>
                  <a:pt x="457200" y="3649133"/>
                </a:lnTo>
                <a:lnTo>
                  <a:pt x="592667" y="3242733"/>
                </a:lnTo>
                <a:lnTo>
                  <a:pt x="635000" y="3022600"/>
                </a:lnTo>
                <a:lnTo>
                  <a:pt x="673100" y="2679700"/>
                </a:lnTo>
                <a:lnTo>
                  <a:pt x="821267" y="2421466"/>
                </a:lnTo>
                <a:lnTo>
                  <a:pt x="1083733" y="2421466"/>
                </a:lnTo>
                <a:lnTo>
                  <a:pt x="1210733" y="2565400"/>
                </a:lnTo>
                <a:lnTo>
                  <a:pt x="1333500" y="2624666"/>
                </a:lnTo>
                <a:lnTo>
                  <a:pt x="1363133" y="2408766"/>
                </a:lnTo>
                <a:lnTo>
                  <a:pt x="1380067" y="2230966"/>
                </a:lnTo>
                <a:lnTo>
                  <a:pt x="1540933" y="2163233"/>
                </a:lnTo>
                <a:lnTo>
                  <a:pt x="1490133" y="2032000"/>
                </a:lnTo>
                <a:lnTo>
                  <a:pt x="1468967" y="1718733"/>
                </a:lnTo>
                <a:lnTo>
                  <a:pt x="1397000" y="1257300"/>
                </a:lnTo>
                <a:lnTo>
                  <a:pt x="1367367" y="939800"/>
                </a:lnTo>
                <a:lnTo>
                  <a:pt x="1248833" y="795866"/>
                </a:lnTo>
                <a:lnTo>
                  <a:pt x="1168400" y="753533"/>
                </a:lnTo>
                <a:lnTo>
                  <a:pt x="1134533" y="622300"/>
                </a:lnTo>
                <a:lnTo>
                  <a:pt x="990600" y="588433"/>
                </a:lnTo>
                <a:lnTo>
                  <a:pt x="1066800" y="359833"/>
                </a:lnTo>
                <a:lnTo>
                  <a:pt x="1054100" y="156633"/>
                </a:lnTo>
                <a:lnTo>
                  <a:pt x="956733" y="12700"/>
                </a:lnTo>
                <a:lnTo>
                  <a:pt x="770467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7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8F4678-7724-4E13-835F-B40B2AECADC9}"/>
              </a:ext>
            </a:extLst>
          </p:cNvPr>
          <p:cNvSpPr/>
          <p:nvPr/>
        </p:nvSpPr>
        <p:spPr bwMode="auto">
          <a:xfrm>
            <a:off x="31203900" y="8890000"/>
            <a:ext cx="3564467" cy="1257300"/>
          </a:xfrm>
          <a:custGeom>
            <a:avLst/>
            <a:gdLst>
              <a:gd name="connsiteX0" fmla="*/ 228600 w 3564467"/>
              <a:gd name="connsiteY0" fmla="*/ 21167 h 1257300"/>
              <a:gd name="connsiteX1" fmla="*/ 148167 w 3564467"/>
              <a:gd name="connsiteY1" fmla="*/ 12700 h 1257300"/>
              <a:gd name="connsiteX2" fmla="*/ 21167 w 3564467"/>
              <a:gd name="connsiteY2" fmla="*/ 232833 h 1257300"/>
              <a:gd name="connsiteX3" fmla="*/ 0 w 3564467"/>
              <a:gd name="connsiteY3" fmla="*/ 554567 h 1257300"/>
              <a:gd name="connsiteX4" fmla="*/ 127000 w 3564467"/>
              <a:gd name="connsiteY4" fmla="*/ 795867 h 1257300"/>
              <a:gd name="connsiteX5" fmla="*/ 101600 w 3564467"/>
              <a:gd name="connsiteY5" fmla="*/ 952500 h 1257300"/>
              <a:gd name="connsiteX6" fmla="*/ 207433 w 3564467"/>
              <a:gd name="connsiteY6" fmla="*/ 982133 h 1257300"/>
              <a:gd name="connsiteX7" fmla="*/ 300567 w 3564467"/>
              <a:gd name="connsiteY7" fmla="*/ 1257300 h 1257300"/>
              <a:gd name="connsiteX8" fmla="*/ 2683933 w 3564467"/>
              <a:gd name="connsiteY8" fmla="*/ 1248833 h 1257300"/>
              <a:gd name="connsiteX9" fmla="*/ 2692400 w 3564467"/>
              <a:gd name="connsiteY9" fmla="*/ 1011767 h 1257300"/>
              <a:gd name="connsiteX10" fmla="*/ 2654300 w 3564467"/>
              <a:gd name="connsiteY10" fmla="*/ 762000 h 1257300"/>
              <a:gd name="connsiteX11" fmla="*/ 2836333 w 3564467"/>
              <a:gd name="connsiteY11" fmla="*/ 795867 h 1257300"/>
              <a:gd name="connsiteX12" fmla="*/ 3124200 w 3564467"/>
              <a:gd name="connsiteY12" fmla="*/ 791633 h 1257300"/>
              <a:gd name="connsiteX13" fmla="*/ 3412067 w 3564467"/>
              <a:gd name="connsiteY13" fmla="*/ 774700 h 1257300"/>
              <a:gd name="connsiteX14" fmla="*/ 3564467 w 3564467"/>
              <a:gd name="connsiteY14" fmla="*/ 668867 h 1257300"/>
              <a:gd name="connsiteX15" fmla="*/ 3551767 w 3564467"/>
              <a:gd name="connsiteY15" fmla="*/ 558800 h 1257300"/>
              <a:gd name="connsiteX16" fmla="*/ 3314700 w 3564467"/>
              <a:gd name="connsiteY16" fmla="*/ 495300 h 1257300"/>
              <a:gd name="connsiteX17" fmla="*/ 2997200 w 3564467"/>
              <a:gd name="connsiteY17" fmla="*/ 512233 h 1257300"/>
              <a:gd name="connsiteX18" fmla="*/ 2628900 w 3564467"/>
              <a:gd name="connsiteY18" fmla="*/ 516467 h 1257300"/>
              <a:gd name="connsiteX19" fmla="*/ 2192867 w 3564467"/>
              <a:gd name="connsiteY19" fmla="*/ 410633 h 1257300"/>
              <a:gd name="connsiteX20" fmla="*/ 1782233 w 3564467"/>
              <a:gd name="connsiteY20" fmla="*/ 431800 h 1257300"/>
              <a:gd name="connsiteX21" fmla="*/ 1325033 w 3564467"/>
              <a:gd name="connsiteY21" fmla="*/ 533400 h 1257300"/>
              <a:gd name="connsiteX22" fmla="*/ 935567 w 3564467"/>
              <a:gd name="connsiteY22" fmla="*/ 520700 h 1257300"/>
              <a:gd name="connsiteX23" fmla="*/ 770467 w 3564467"/>
              <a:gd name="connsiteY23" fmla="*/ 457200 h 1257300"/>
              <a:gd name="connsiteX24" fmla="*/ 673100 w 3564467"/>
              <a:gd name="connsiteY24" fmla="*/ 279400 h 1257300"/>
              <a:gd name="connsiteX25" fmla="*/ 677333 w 3564467"/>
              <a:gd name="connsiteY25" fmla="*/ 177800 h 1257300"/>
              <a:gd name="connsiteX26" fmla="*/ 554567 w 3564467"/>
              <a:gd name="connsiteY26" fmla="*/ 160867 h 1257300"/>
              <a:gd name="connsiteX27" fmla="*/ 452967 w 3564467"/>
              <a:gd name="connsiteY27" fmla="*/ 0 h 1257300"/>
              <a:gd name="connsiteX28" fmla="*/ 228600 w 3564467"/>
              <a:gd name="connsiteY28" fmla="*/ 21167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4467" h="1257300">
                <a:moveTo>
                  <a:pt x="228600" y="21167"/>
                </a:moveTo>
                <a:lnTo>
                  <a:pt x="148167" y="12700"/>
                </a:lnTo>
                <a:lnTo>
                  <a:pt x="21167" y="232833"/>
                </a:lnTo>
                <a:lnTo>
                  <a:pt x="0" y="554567"/>
                </a:lnTo>
                <a:lnTo>
                  <a:pt x="127000" y="795867"/>
                </a:lnTo>
                <a:lnTo>
                  <a:pt x="101600" y="952500"/>
                </a:lnTo>
                <a:lnTo>
                  <a:pt x="207433" y="982133"/>
                </a:lnTo>
                <a:lnTo>
                  <a:pt x="300567" y="1257300"/>
                </a:lnTo>
                <a:lnTo>
                  <a:pt x="2683933" y="1248833"/>
                </a:lnTo>
                <a:lnTo>
                  <a:pt x="2692400" y="1011767"/>
                </a:lnTo>
                <a:lnTo>
                  <a:pt x="2654300" y="762000"/>
                </a:lnTo>
                <a:lnTo>
                  <a:pt x="2836333" y="795867"/>
                </a:lnTo>
                <a:lnTo>
                  <a:pt x="3124200" y="791633"/>
                </a:lnTo>
                <a:lnTo>
                  <a:pt x="3412067" y="774700"/>
                </a:lnTo>
                <a:lnTo>
                  <a:pt x="3564467" y="668867"/>
                </a:lnTo>
                <a:lnTo>
                  <a:pt x="3551767" y="558800"/>
                </a:lnTo>
                <a:lnTo>
                  <a:pt x="3314700" y="495300"/>
                </a:lnTo>
                <a:lnTo>
                  <a:pt x="2997200" y="512233"/>
                </a:lnTo>
                <a:lnTo>
                  <a:pt x="2628900" y="516467"/>
                </a:lnTo>
                <a:lnTo>
                  <a:pt x="2192867" y="410633"/>
                </a:lnTo>
                <a:lnTo>
                  <a:pt x="1782233" y="431800"/>
                </a:lnTo>
                <a:lnTo>
                  <a:pt x="1325033" y="533400"/>
                </a:lnTo>
                <a:lnTo>
                  <a:pt x="935567" y="520700"/>
                </a:lnTo>
                <a:lnTo>
                  <a:pt x="770467" y="457200"/>
                </a:lnTo>
                <a:lnTo>
                  <a:pt x="673100" y="279400"/>
                </a:lnTo>
                <a:lnTo>
                  <a:pt x="677333" y="177800"/>
                </a:lnTo>
                <a:lnTo>
                  <a:pt x="554567" y="160867"/>
                </a:lnTo>
                <a:lnTo>
                  <a:pt x="452967" y="0"/>
                </a:lnTo>
                <a:lnTo>
                  <a:pt x="228600" y="2116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5D30AB4B-7FEB-4281-B0D3-ED1877F36499}"/>
              </a:ext>
            </a:extLst>
          </p:cNvPr>
          <p:cNvSpPr/>
          <p:nvPr/>
        </p:nvSpPr>
        <p:spPr>
          <a:xfrm rot="5400000">
            <a:off x="7840261" y="11844904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8A2B6-5520-4654-8462-2DC2A1C0C504}"/>
              </a:ext>
            </a:extLst>
          </p:cNvPr>
          <p:cNvSpPr txBox="1"/>
          <p:nvPr/>
        </p:nvSpPr>
        <p:spPr>
          <a:xfrm>
            <a:off x="6321287" y="17983200"/>
            <a:ext cx="445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object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C1EC373-32C6-4C54-9ABC-D1C6C436F089}"/>
              </a:ext>
            </a:extLst>
          </p:cNvPr>
          <p:cNvSpPr/>
          <p:nvPr/>
        </p:nvSpPr>
        <p:spPr>
          <a:xfrm rot="5400000">
            <a:off x="26141882" y="12336616"/>
            <a:ext cx="846287" cy="11064215"/>
          </a:xfrm>
          <a:prstGeom prst="rightBrace">
            <a:avLst>
              <a:gd name="adj1" fmla="val 395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F629A-10D9-4BB4-89E7-B4EEDAA24438}"/>
              </a:ext>
            </a:extLst>
          </p:cNvPr>
          <p:cNvSpPr txBox="1"/>
          <p:nvPr/>
        </p:nvSpPr>
        <p:spPr>
          <a:xfrm>
            <a:off x="23625714" y="18158459"/>
            <a:ext cx="5446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objects</a:t>
            </a:r>
          </a:p>
        </p:txBody>
      </p:sp>
    </p:spTree>
    <p:extLst>
      <p:ext uri="{BB962C8B-B14F-4D97-AF65-F5344CB8AC3E}">
        <p14:creationId xmlns:p14="http://schemas.microsoft.com/office/powerpoint/2010/main" val="88791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Detect multiple objects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be fast and accurate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Foundation of many consumer products</a:t>
            </a:r>
          </a:p>
        </p:txBody>
      </p:sp>
      <p:pic>
        <p:nvPicPr>
          <p:cNvPr id="27" name="Picture 8" descr="Horses | National Agricultural Library | USDA">
            <a:extLst>
              <a:ext uri="{FF2B5EF4-FFF2-40B4-BE49-F238E27FC236}">
                <a16:creationId xmlns:a16="http://schemas.microsoft.com/office/drawing/2014/main" id="{9DF72AC3-AD8D-4F65-A616-F869DADF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3" y="10722022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7927ADA-40ED-47C4-BF9E-1BDC63EFF709}"/>
              </a:ext>
            </a:extLst>
          </p:cNvPr>
          <p:cNvSpPr/>
          <p:nvPr/>
        </p:nvSpPr>
        <p:spPr bwMode="auto">
          <a:xfrm rot="20131817">
            <a:off x="9702452" y="10993670"/>
            <a:ext cx="3432985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30" name="Picture 8" descr="Horses | National Agricultural Library | USDA">
            <a:extLst>
              <a:ext uri="{FF2B5EF4-FFF2-40B4-BE49-F238E27FC236}">
                <a16:creationId xmlns:a16="http://schemas.microsoft.com/office/drawing/2014/main" id="{B9CE8FBF-1E7E-49EC-9482-1524C3C30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481" y="7798497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orses | National Agricultural Library | USDA">
            <a:extLst>
              <a:ext uri="{FF2B5EF4-FFF2-40B4-BE49-F238E27FC236}">
                <a16:creationId xmlns:a16="http://schemas.microsoft.com/office/drawing/2014/main" id="{CFF6026B-2871-4B44-9552-55CBD976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269" y="10329341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CF49ABD2-95C2-4555-B738-B0774D070DDB}"/>
              </a:ext>
            </a:extLst>
          </p:cNvPr>
          <p:cNvSpPr/>
          <p:nvPr/>
        </p:nvSpPr>
        <p:spPr bwMode="auto">
          <a:xfrm rot="1607395">
            <a:off x="20958168" y="10882643"/>
            <a:ext cx="3482548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89359-558E-46AF-BAB8-532998281604}"/>
              </a:ext>
            </a:extLst>
          </p:cNvPr>
          <p:cNvSpPr/>
          <p:nvPr/>
        </p:nvSpPr>
        <p:spPr bwMode="auto">
          <a:xfrm>
            <a:off x="25814446" y="10871479"/>
            <a:ext cx="4534925" cy="3892731"/>
          </a:xfrm>
          <a:prstGeom prst="rect">
            <a:avLst/>
          </a:prstGeom>
          <a:noFill/>
          <a:ln w="1016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AEBE27-BFAD-43C3-BEEF-444DD2D1007F}"/>
              </a:ext>
            </a:extLst>
          </p:cNvPr>
          <p:cNvSpPr/>
          <p:nvPr/>
        </p:nvSpPr>
        <p:spPr bwMode="auto">
          <a:xfrm>
            <a:off x="30479211" y="11939890"/>
            <a:ext cx="705047" cy="2279374"/>
          </a:xfrm>
          <a:prstGeom prst="rect">
            <a:avLst/>
          </a:prstGeom>
          <a:noFill/>
          <a:ln w="10160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95AB2-7B27-4F74-BD4A-27C9B1A0511C}"/>
              </a:ext>
            </a:extLst>
          </p:cNvPr>
          <p:cNvSpPr/>
          <p:nvPr/>
        </p:nvSpPr>
        <p:spPr bwMode="auto">
          <a:xfrm>
            <a:off x="13908156" y="8125097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ADAEC5-71F1-48A9-97FD-6D0F9D496323}"/>
              </a:ext>
            </a:extLst>
          </p:cNvPr>
          <p:cNvSpPr/>
          <p:nvPr/>
        </p:nvSpPr>
        <p:spPr bwMode="auto">
          <a:xfrm>
            <a:off x="14060556" y="8277496"/>
            <a:ext cx="2346160" cy="2283823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C15AD2-4966-4898-8C0A-F3E6783201F7}"/>
              </a:ext>
            </a:extLst>
          </p:cNvPr>
          <p:cNvSpPr/>
          <p:nvPr/>
        </p:nvSpPr>
        <p:spPr bwMode="auto">
          <a:xfrm>
            <a:off x="16593922" y="9649847"/>
            <a:ext cx="740971" cy="1071162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E46C8D-302F-4C15-A194-D49C2B828CDC}"/>
              </a:ext>
            </a:extLst>
          </p:cNvPr>
          <p:cNvSpPr/>
          <p:nvPr/>
        </p:nvSpPr>
        <p:spPr bwMode="auto">
          <a:xfrm>
            <a:off x="13696558" y="10329341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B06077-4347-4C9E-A345-1B3E145D7A72}"/>
              </a:ext>
            </a:extLst>
          </p:cNvPr>
          <p:cNvSpPr/>
          <p:nvPr/>
        </p:nvSpPr>
        <p:spPr bwMode="auto">
          <a:xfrm>
            <a:off x="14060556" y="8277497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CF592F-423A-4121-9C07-0912F83F0227}"/>
              </a:ext>
            </a:extLst>
          </p:cNvPr>
          <p:cNvSpPr/>
          <p:nvPr/>
        </p:nvSpPr>
        <p:spPr bwMode="auto">
          <a:xfrm>
            <a:off x="18188083" y="7933816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482306-8FF3-4CAE-A9F9-AD46E63D031B}"/>
              </a:ext>
            </a:extLst>
          </p:cNvPr>
          <p:cNvSpPr/>
          <p:nvPr/>
        </p:nvSpPr>
        <p:spPr bwMode="auto">
          <a:xfrm>
            <a:off x="18579284" y="9303418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97CB9-5139-4778-A5CB-033C7B0CDDE7}"/>
              </a:ext>
            </a:extLst>
          </p:cNvPr>
          <p:cNvSpPr txBox="1"/>
          <p:nvPr/>
        </p:nvSpPr>
        <p:spPr>
          <a:xfrm>
            <a:off x="14122066" y="12613541"/>
            <a:ext cx="6214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90F272-AE39-47A9-BC63-AC313FD94F08}"/>
              </a:ext>
            </a:extLst>
          </p:cNvPr>
          <p:cNvSpPr txBox="1"/>
          <p:nvPr/>
        </p:nvSpPr>
        <p:spPr>
          <a:xfrm>
            <a:off x="25496918" y="15160828"/>
            <a:ext cx="670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BB and classes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C767771-9F04-4E2F-8760-E406E3352035}"/>
              </a:ext>
            </a:extLst>
          </p:cNvPr>
          <p:cNvSpPr/>
          <p:nvPr/>
        </p:nvSpPr>
        <p:spPr bwMode="auto">
          <a:xfrm>
            <a:off x="9893372" y="13951069"/>
            <a:ext cx="14199079" cy="7162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FC16A-CD9B-4BCA-9C61-345B1550D0DF}"/>
              </a:ext>
            </a:extLst>
          </p:cNvPr>
          <p:cNvSpPr txBox="1"/>
          <p:nvPr/>
        </p:nvSpPr>
        <p:spPr>
          <a:xfrm>
            <a:off x="22409426" y="7798497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Two-stage object detector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3A9887-79CA-4550-AF85-398413894DB8}"/>
              </a:ext>
            </a:extLst>
          </p:cNvPr>
          <p:cNvSpPr txBox="1"/>
          <p:nvPr/>
        </p:nvSpPr>
        <p:spPr>
          <a:xfrm>
            <a:off x="13129609" y="14761740"/>
            <a:ext cx="8774832" cy="9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Single-stage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417352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9D33D6-B4F8-4BDB-A588-36B53499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82" y="6557547"/>
            <a:ext cx="22050375" cy="11858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YOLO: You Only Look Once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0767D-FFDA-4679-8EFE-477CBBDFD6F5}"/>
              </a:ext>
            </a:extLst>
          </p:cNvPr>
          <p:cNvSpPr txBox="1"/>
          <p:nvPr/>
        </p:nvSpPr>
        <p:spPr>
          <a:xfrm>
            <a:off x="2027583" y="4161183"/>
            <a:ext cx="23761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Single 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fast and accurate, enable real-time detection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Envolve from v1 to v5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CEEE3-F47E-4DEA-83FE-8FCE6880DED8}"/>
              </a:ext>
            </a:extLst>
          </p:cNvPr>
          <p:cNvSpPr/>
          <p:nvPr/>
        </p:nvSpPr>
        <p:spPr>
          <a:xfrm>
            <a:off x="12953847" y="17697127"/>
            <a:ext cx="10668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https://youtu.be/MPU2HistivI?t=27</a:t>
            </a:r>
          </a:p>
        </p:txBody>
      </p:sp>
      <p:pic>
        <p:nvPicPr>
          <p:cNvPr id="8" name="Online Media 7" title="YOLOv3">
            <a:hlinkClick r:id="" action="ppaction://media"/>
            <a:extLst>
              <a:ext uri="{FF2B5EF4-FFF2-40B4-BE49-F238E27FC236}">
                <a16:creationId xmlns:a16="http://schemas.microsoft.com/office/drawing/2014/main" id="{302578F2-7D04-4549-9A3D-A94683EEB7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72713" y="7214742"/>
            <a:ext cx="17331183" cy="9792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55604A-DBB3-4E22-8292-A8337B20328C}"/>
              </a:ext>
            </a:extLst>
          </p:cNvPr>
          <p:cNvSpPr/>
          <p:nvPr/>
        </p:nvSpPr>
        <p:spPr>
          <a:xfrm>
            <a:off x="2143270" y="17711531"/>
            <a:ext cx="102643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https://pjreddie.com/publications/</a:t>
            </a:r>
          </a:p>
        </p:txBody>
      </p:sp>
    </p:spTree>
    <p:extLst>
      <p:ext uri="{BB962C8B-B14F-4D97-AF65-F5344CB8AC3E}">
        <p14:creationId xmlns:p14="http://schemas.microsoft.com/office/powerpoint/2010/main" val="16769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err="1"/>
              <a:t>IoU</a:t>
            </a:r>
            <a:r>
              <a:rPr lang="en-US" sz="13800" dirty="0"/>
              <a:t>: Intersection over union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401C0-6AC4-46E6-BCE8-B44BF15B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08" y="9105898"/>
            <a:ext cx="26459567" cy="60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/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0C2DCE-4B10-4F6E-B7A8-9304E84E3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08" y="5547360"/>
                <a:ext cx="4154266" cy="165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733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3291930"/>
            <a:ext cx="141268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Pick a CNN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 the final conv layer, image is </a:t>
            </a:r>
            <a:r>
              <a:rPr lang="en-US" dirty="0" err="1"/>
              <a:t>downsampled</a:t>
            </a:r>
            <a:r>
              <a:rPr lang="en-US" dirty="0"/>
              <a:t> to a 7x7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Every feature has a large receptive field in the origin image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27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9"/>
          <a:stretch/>
        </p:blipFill>
        <p:spPr>
          <a:xfrm>
            <a:off x="1686824" y="4020792"/>
            <a:ext cx="15342220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4" y="12695126"/>
            <a:ext cx="14126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idea: every cell predicts </a:t>
            </a:r>
            <a:r>
              <a:rPr lang="en-US" i="1" dirty="0"/>
              <a:t>B </a:t>
            </a:r>
            <a:r>
              <a:rPr lang="en-US" dirty="0"/>
              <a:t>bounding boxes with object classes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EA2FD-FD20-4901-B217-F276A540F901}"/>
              </a:ext>
            </a:extLst>
          </p:cNvPr>
          <p:cNvSpPr txBox="1"/>
          <p:nvPr/>
        </p:nvSpPr>
        <p:spPr>
          <a:xfrm>
            <a:off x="2160103" y="15046256"/>
            <a:ext cx="7977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cell predicts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/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AFA738-05A3-428E-ACE0-807538C7A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153" y="14986931"/>
                <a:ext cx="10859448" cy="897875"/>
              </a:xfrm>
              <a:prstGeom prst="rect">
                <a:avLst/>
              </a:prstGeom>
              <a:blipFill>
                <a:blip r:embed="rId4"/>
                <a:stretch>
                  <a:fillRect t="-24324" b="-37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52D7C63-5D93-40C5-82CE-754F9CF44D4C}"/>
              </a:ext>
            </a:extLst>
          </p:cNvPr>
          <p:cNvSpPr txBox="1"/>
          <p:nvPr/>
        </p:nvSpPr>
        <p:spPr>
          <a:xfrm>
            <a:off x="4916557" y="16790504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Whether this cell has an object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A639D-2FEC-4169-84A9-C6D48BA3853B}"/>
              </a:ext>
            </a:extLst>
          </p:cNvPr>
          <p:cNvSpPr txBox="1"/>
          <p:nvPr/>
        </p:nvSpPr>
        <p:spPr>
          <a:xfrm>
            <a:off x="11154346" y="16714306"/>
            <a:ext cx="41515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Bounding box center, width and 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F4EA6-5468-4021-9CF4-3675935C1515}"/>
              </a:ext>
            </a:extLst>
          </p:cNvPr>
          <p:cNvSpPr txBox="1"/>
          <p:nvPr/>
        </p:nvSpPr>
        <p:spPr>
          <a:xfrm>
            <a:off x="15868770" y="16790504"/>
            <a:ext cx="540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 scores for all classes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E81FFF-E158-4AFD-A8CC-2591B266121F}"/>
              </a:ext>
            </a:extLst>
          </p:cNvPr>
          <p:cNvCxnSpPr>
            <a:stCxn id="14" idx="0"/>
          </p:cNvCxnSpPr>
          <p:nvPr/>
        </p:nvCxnSpPr>
        <p:spPr>
          <a:xfrm flipV="1">
            <a:off x="6992355" y="15884806"/>
            <a:ext cx="2708236" cy="90569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584248-009E-4459-8F89-4AC731060261}"/>
              </a:ext>
            </a:extLst>
          </p:cNvPr>
          <p:cNvCxnSpPr>
            <a:cxnSpLocks/>
          </p:cNvCxnSpPr>
          <p:nvPr/>
        </p:nvCxnSpPr>
        <p:spPr>
          <a:xfrm flipH="1" flipV="1">
            <a:off x="13424452" y="16010877"/>
            <a:ext cx="313821" cy="76968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9B72A7-9280-4BDA-B478-D48085469013}"/>
              </a:ext>
            </a:extLst>
          </p:cNvPr>
          <p:cNvCxnSpPr>
            <a:cxnSpLocks/>
          </p:cNvCxnSpPr>
          <p:nvPr/>
        </p:nvCxnSpPr>
        <p:spPr>
          <a:xfrm flipV="1">
            <a:off x="18119286" y="16066733"/>
            <a:ext cx="1" cy="76968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CB66AF-FDFE-477A-A519-56E98424A0EC}"/>
              </a:ext>
            </a:extLst>
          </p:cNvPr>
          <p:cNvCxnSpPr/>
          <p:nvPr/>
        </p:nvCxnSpPr>
        <p:spPr>
          <a:xfrm>
            <a:off x="11502887" y="15951066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23431D-1292-496E-B26C-79CA3A940C06}"/>
              </a:ext>
            </a:extLst>
          </p:cNvPr>
          <p:cNvCxnSpPr/>
          <p:nvPr/>
        </p:nvCxnSpPr>
        <p:spPr>
          <a:xfrm>
            <a:off x="15868770" y="15973020"/>
            <a:ext cx="4041913" cy="0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50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2CD0E-32B8-41E6-8B82-50FDF738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69"/>
          <a:stretch/>
        </p:blipFill>
        <p:spPr>
          <a:xfrm>
            <a:off x="1686824" y="4020792"/>
            <a:ext cx="18549246" cy="850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FDBC86-5D5A-4B03-AB8D-3D9DFFBB3577}"/>
              </a:ext>
            </a:extLst>
          </p:cNvPr>
          <p:cNvSpPr txBox="1"/>
          <p:nvPr/>
        </p:nvSpPr>
        <p:spPr>
          <a:xfrm>
            <a:off x="2160103" y="13248007"/>
            <a:ext cx="174133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7x7 cell, B=2, C=20,</a:t>
            </a:r>
          </a:p>
          <a:p>
            <a:endParaRPr lang="en-US" dirty="0"/>
          </a:p>
          <a:p>
            <a:r>
              <a:rPr lang="en-US" dirty="0"/>
              <a:t>YOLO outputs a tensor 7x7x(2x(5+20))=7x7x50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4040B-FDA9-4AFA-BA8A-9990DC44136D}"/>
              </a:ext>
            </a:extLst>
          </p:cNvPr>
          <p:cNvSpPr/>
          <p:nvPr/>
        </p:nvSpPr>
        <p:spPr bwMode="auto">
          <a:xfrm>
            <a:off x="16962783" y="7540487"/>
            <a:ext cx="3776869" cy="32202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BE1D7-F632-4DD2-9103-9FC9ED06BC00}"/>
                  </a:ext>
                </a:extLst>
              </p:cNvPr>
              <p:cNvSpPr txBox="1"/>
              <p:nvPr/>
            </p:nvSpPr>
            <p:spPr>
              <a:xfrm>
                <a:off x="16843890" y="10969031"/>
                <a:ext cx="408564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YOLO v1 paper said to output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for every cell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ym typeface="Wingdings" panose="05000000000000000000" pitchFamily="2" charset="2"/>
                  </a:rPr>
                  <a:t>Since YOLO v2, model outputs class probabilities for every bounding box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BE1D7-F632-4DD2-9103-9FC9ED06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3890" y="10969031"/>
                <a:ext cx="4085645" cy="3539430"/>
              </a:xfrm>
              <a:prstGeom prst="rect">
                <a:avLst/>
              </a:prstGeom>
              <a:blipFill>
                <a:blip r:embed="rId4"/>
                <a:stretch>
                  <a:fillRect l="-2687" t="-1721" r="-4030" b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91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4D2C2-1E37-4E9E-9B41-35604732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54" y="4651513"/>
            <a:ext cx="11637687" cy="7519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96AB5-F684-4B2B-8ADB-7671953DF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997" y="12318675"/>
            <a:ext cx="9220200" cy="1543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120348" y="14325600"/>
            <a:ext cx="142725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i="1" dirty="0"/>
              <a:t>C</a:t>
            </a:r>
            <a:r>
              <a:rPr lang="en-US" dirty="0"/>
              <a:t> is the confidence, computed with </a:t>
            </a:r>
            <a:r>
              <a:rPr lang="en-US" dirty="0" err="1"/>
              <a:t>IoU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At training time, among the B bounding boxes for a cell, one with highest </a:t>
            </a:r>
            <a:r>
              <a:rPr lang="en-US" dirty="0" err="1"/>
              <a:t>IoU</a:t>
            </a:r>
            <a:r>
              <a:rPr lang="en-US" dirty="0"/>
              <a:t> with ground-truth is made “responsible”</a:t>
            </a:r>
          </a:p>
        </p:txBody>
      </p:sp>
    </p:spTree>
    <p:extLst>
      <p:ext uri="{BB962C8B-B14F-4D97-AF65-F5344CB8AC3E}">
        <p14:creationId xmlns:p14="http://schemas.microsoft.com/office/powerpoint/2010/main" val="239802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the YOLO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A1CDB-4053-4CB5-8B8A-3E48CE8365F5}"/>
              </a:ext>
            </a:extLst>
          </p:cNvPr>
          <p:cNvSpPr/>
          <p:nvPr/>
        </p:nvSpPr>
        <p:spPr>
          <a:xfrm>
            <a:off x="2010346" y="1842520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</p:txBody>
      </p:sp>
      <p:pic>
        <p:nvPicPr>
          <p:cNvPr id="10" name="Google Shape;182;p28">
            <a:extLst>
              <a:ext uri="{FF2B5EF4-FFF2-40B4-BE49-F238E27FC236}">
                <a16:creationId xmlns:a16="http://schemas.microsoft.com/office/drawing/2014/main" id="{2A63EDD3-995E-47A8-9F4E-BF8CFB4667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B0401-B414-4729-8639-52ECD13D94BB}"/>
              </a:ext>
            </a:extLst>
          </p:cNvPr>
          <p:cNvSpPr/>
          <p:nvPr/>
        </p:nvSpPr>
        <p:spPr bwMode="auto">
          <a:xfrm>
            <a:off x="23946678" y="11688417"/>
            <a:ext cx="278296" cy="265044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3DB5A-09BB-4256-89B3-B1E68C9D7150}"/>
              </a:ext>
            </a:extLst>
          </p:cNvPr>
          <p:cNvSpPr/>
          <p:nvPr/>
        </p:nvSpPr>
        <p:spPr bwMode="auto">
          <a:xfrm>
            <a:off x="22700973" y="10668000"/>
            <a:ext cx="2769705" cy="2305878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C4264A-4762-48A1-B0A0-DA746D79A18F}"/>
              </a:ext>
            </a:extLst>
          </p:cNvPr>
          <p:cNvSpPr/>
          <p:nvPr/>
        </p:nvSpPr>
        <p:spPr bwMode="auto">
          <a:xfrm>
            <a:off x="23456347" y="12006469"/>
            <a:ext cx="278296" cy="26504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C9D72-E0D3-43D6-A278-F7349A73975A}"/>
              </a:ext>
            </a:extLst>
          </p:cNvPr>
          <p:cNvSpPr/>
          <p:nvPr/>
        </p:nvSpPr>
        <p:spPr bwMode="auto">
          <a:xfrm>
            <a:off x="21972104" y="8971722"/>
            <a:ext cx="3207026" cy="6074534"/>
          </a:xfrm>
          <a:prstGeom prst="rect">
            <a:avLst/>
          </a:prstGeom>
          <a:noFill/>
          <a:ln w="101600">
            <a:solidFill>
              <a:schemeClr val="accent2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/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one forward pass, a lot of bounding boxes are estimated, together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 and class probability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confidence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𝐼𝑜𝑈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𝑡𝑟𝑢𝑡h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Threshold with confidence &gt;0.3 and NMS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2DDC2-20A7-4111-8B94-9F6681F69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409" y="4452731"/>
                <a:ext cx="18155478" cy="5271508"/>
              </a:xfrm>
              <a:prstGeom prst="rect">
                <a:avLst/>
              </a:prstGeom>
              <a:blipFill>
                <a:blip r:embed="rId3"/>
                <a:stretch>
                  <a:fillRect l="-1645" t="-3237" b="-6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oogle Shape;268;p38">
            <a:extLst>
              <a:ext uri="{FF2B5EF4-FFF2-40B4-BE49-F238E27FC236}">
                <a16:creationId xmlns:a16="http://schemas.microsoft.com/office/drawing/2014/main" id="{3EFE0536-BE53-4939-BFC7-9F2E4A8049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0557" y="4800600"/>
            <a:ext cx="10972800" cy="10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non max suprression code steps">
            <a:extLst>
              <a:ext uri="{FF2B5EF4-FFF2-40B4-BE49-F238E27FC236}">
                <a16:creationId xmlns:a16="http://schemas.microsoft.com/office/drawing/2014/main" id="{6B5BDBCC-A09D-4167-B858-7D1A540D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46" y="11672772"/>
            <a:ext cx="11796742" cy="54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A72D33-49E9-4E57-ACB0-64F6FB9501C4}"/>
              </a:ext>
            </a:extLst>
          </p:cNvPr>
          <p:cNvSpPr/>
          <p:nvPr/>
        </p:nvSpPr>
        <p:spPr>
          <a:xfrm>
            <a:off x="3922643" y="10845994"/>
            <a:ext cx="63276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poppins"/>
              </a:rPr>
              <a:t>non-max suppression</a:t>
            </a:r>
            <a:endParaRPr lang="en-US" b="1" i="0" dirty="0">
              <a:solidFill>
                <a:srgbClr val="333333"/>
              </a:solidFill>
              <a:effectLst/>
              <a:latin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6C5C3-451F-4D00-95D5-FCEDD2B888DE}"/>
              </a:ext>
            </a:extLst>
          </p:cNvPr>
          <p:cNvSpPr txBox="1"/>
          <p:nvPr/>
        </p:nvSpPr>
        <p:spPr>
          <a:xfrm>
            <a:off x="14098635" y="11402416"/>
            <a:ext cx="75007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Step 1:</a:t>
            </a:r>
            <a:r>
              <a:rPr lang="en-US" sz="3200" dirty="0"/>
              <a:t> Select the box with highest objectiveness score</a:t>
            </a:r>
          </a:p>
          <a:p>
            <a:r>
              <a:rPr lang="en-US" sz="3200" b="1" dirty="0"/>
              <a:t>Step 2:</a:t>
            </a:r>
            <a:r>
              <a:rPr lang="en-US" sz="3200" dirty="0"/>
              <a:t> Then, compare the overlap (intersection over union) of this box with other boxes</a:t>
            </a:r>
          </a:p>
          <a:p>
            <a:r>
              <a:rPr lang="en-US" sz="3200" b="1" dirty="0"/>
              <a:t>Step 3:</a:t>
            </a:r>
            <a:r>
              <a:rPr lang="en-US" sz="3200" dirty="0"/>
              <a:t> Remove the bounding boxes with overlap (intersection over union) &gt;50%</a:t>
            </a:r>
          </a:p>
          <a:p>
            <a:r>
              <a:rPr lang="en-US" sz="3200" b="1" dirty="0"/>
              <a:t>Step 4:</a:t>
            </a:r>
            <a:r>
              <a:rPr lang="en-US" sz="3200" dirty="0"/>
              <a:t> Then, move to the next highest objectiveness score</a:t>
            </a:r>
          </a:p>
          <a:p>
            <a:r>
              <a:rPr lang="en-US" sz="3200" b="1" dirty="0"/>
              <a:t>Step 5:</a:t>
            </a:r>
            <a:r>
              <a:rPr lang="en-US" sz="3200" dirty="0"/>
              <a:t> Finally, repeat steps 2-4</a:t>
            </a:r>
          </a:p>
          <a:p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1A1DE5-61A7-4E84-A78D-BDE07EB7E49C}"/>
              </a:ext>
            </a:extLst>
          </p:cNvPr>
          <p:cNvSpPr/>
          <p:nvPr/>
        </p:nvSpPr>
        <p:spPr>
          <a:xfrm>
            <a:off x="2610678" y="1708688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https://www.analyticsvidhya.com/blog/2020/08/selecting-the-right-bounding-box-using-non-max-suppression-with-implementation/</a:t>
            </a:r>
          </a:p>
        </p:txBody>
      </p:sp>
    </p:spTree>
    <p:extLst>
      <p:ext uri="{BB962C8B-B14F-4D97-AF65-F5344CB8AC3E}">
        <p14:creationId xmlns:p14="http://schemas.microsoft.com/office/powerpoint/2010/main" val="146231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net, 2013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FEB236-E881-4B13-A587-FD652EFC2C0F}"/>
              </a:ext>
            </a:extLst>
          </p:cNvPr>
          <p:cNvGrpSpPr/>
          <p:nvPr/>
        </p:nvGrpSpPr>
        <p:grpSpPr>
          <a:xfrm>
            <a:off x="3675535" y="4277118"/>
            <a:ext cx="26748067" cy="4417334"/>
            <a:chOff x="2146973" y="3675106"/>
            <a:chExt cx="30572735" cy="52865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DE9BE8-FD24-4E8E-8DCB-B026A6B25D2E}"/>
                </a:ext>
              </a:extLst>
            </p:cNvPr>
            <p:cNvSpPr/>
            <p:nvPr/>
          </p:nvSpPr>
          <p:spPr bwMode="auto">
            <a:xfrm>
              <a:off x="10347043" y="367513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410B94-D885-4B4F-B0A6-6CC437278BE6}"/>
                </a:ext>
              </a:extLst>
            </p:cNvPr>
            <p:cNvSpPr/>
            <p:nvPr/>
          </p:nvSpPr>
          <p:spPr bwMode="auto">
            <a:xfrm>
              <a:off x="6822514" y="3675110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>
                  <a:latin typeface="Arial"/>
                </a:rPr>
                <a:t>ReLU</a:t>
              </a:r>
              <a:endParaRPr lang="en-US" dirty="0">
                <a:latin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C353BC-AE8E-4148-9E1B-62257905B071}"/>
                </a:ext>
              </a:extLst>
            </p:cNvPr>
            <p:cNvCxnSpPr>
              <a:cxnSpLocks/>
            </p:cNvCxnSpPr>
            <p:nvPr/>
          </p:nvCxnSpPr>
          <p:spPr>
            <a:xfrm>
              <a:off x="4851634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C35B10-7DAD-4339-A188-52CAB17BC61A}"/>
                </a:ext>
              </a:extLst>
            </p:cNvPr>
            <p:cNvCxnSpPr>
              <a:cxnSpLocks/>
            </p:cNvCxnSpPr>
            <p:nvPr/>
          </p:nvCxnSpPr>
          <p:spPr>
            <a:xfrm>
              <a:off x="8539209" y="6316391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E8BE0D-2442-4604-9792-0D470868FDC1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520" y="638692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DC1428-1559-4CFF-9765-AC3AE939B981}"/>
                </a:ext>
              </a:extLst>
            </p:cNvPr>
            <p:cNvSpPr/>
            <p:nvPr/>
          </p:nvSpPr>
          <p:spPr bwMode="auto">
            <a:xfrm>
              <a:off x="20168524" y="3675148"/>
              <a:ext cx="796972" cy="5282511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Flatten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86B87C-1A4F-4E29-B499-D492050AA793}"/>
                </a:ext>
              </a:extLst>
            </p:cNvPr>
            <p:cNvCxnSpPr>
              <a:cxnSpLocks/>
            </p:cNvCxnSpPr>
            <p:nvPr/>
          </p:nvCxnSpPr>
          <p:spPr>
            <a:xfrm>
              <a:off x="21068267" y="6316403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39BEF4-4AF9-43EB-9E8E-DA48B90CD8FA}"/>
                </a:ext>
              </a:extLst>
            </p:cNvPr>
            <p:cNvSpPr/>
            <p:nvPr/>
          </p:nvSpPr>
          <p:spPr bwMode="auto">
            <a:xfrm>
              <a:off x="22000942" y="3675148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F0721-35EF-4813-8826-03A9CDA92EF5}"/>
                </a:ext>
              </a:extLst>
            </p:cNvPr>
            <p:cNvSpPr/>
            <p:nvPr/>
          </p:nvSpPr>
          <p:spPr bwMode="auto">
            <a:xfrm>
              <a:off x="22853883" y="3675139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BC44E2-F477-4519-8B99-663DC768A228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28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CEE62A-18EF-4EC1-B0B5-927EA08C4258}"/>
                </a:ext>
              </a:extLst>
            </p:cNvPr>
            <p:cNvSpPr/>
            <p:nvPr/>
          </p:nvSpPr>
          <p:spPr bwMode="auto">
            <a:xfrm>
              <a:off x="27355517" y="3675139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FC3</a:t>
              </a:r>
              <a:endParaRPr lang="en-US" sz="2800" dirty="0">
                <a:latin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AE2DD6-AEF8-4083-970C-DDDFCAF4159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2053" y="6316394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4DE9D6-AF96-44BD-9FD6-E52516868CC7}"/>
                </a:ext>
              </a:extLst>
            </p:cNvPr>
            <p:cNvSpPr txBox="1"/>
            <p:nvPr/>
          </p:nvSpPr>
          <p:spPr>
            <a:xfrm>
              <a:off x="29377511" y="5443249"/>
              <a:ext cx="33421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Logits</a:t>
              </a:r>
            </a:p>
            <a:p>
              <a:r>
                <a:rPr lang="en-US" dirty="0"/>
                <a:t>Bx1000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7F946F-88B8-43D1-AEB8-88277DCED3D7}"/>
                </a:ext>
              </a:extLst>
            </p:cNvPr>
            <p:cNvSpPr/>
            <p:nvPr/>
          </p:nvSpPr>
          <p:spPr bwMode="auto">
            <a:xfrm>
              <a:off x="5936249" y="3675136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CONV1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BCA9A8-244F-4699-8BDF-2966C31E178E}"/>
                </a:ext>
              </a:extLst>
            </p:cNvPr>
            <p:cNvSpPr/>
            <p:nvPr/>
          </p:nvSpPr>
          <p:spPr bwMode="auto">
            <a:xfrm>
              <a:off x="769774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BE48F2-8AC1-4F80-A357-3F608755AF6E}"/>
                </a:ext>
              </a:extLst>
            </p:cNvPr>
            <p:cNvSpPr/>
            <p:nvPr/>
          </p:nvSpPr>
          <p:spPr bwMode="auto">
            <a:xfrm>
              <a:off x="9447668" y="367511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FF876D-364A-4CCD-855D-53EB6A28586A}"/>
                </a:ext>
              </a:extLst>
            </p:cNvPr>
            <p:cNvSpPr/>
            <p:nvPr/>
          </p:nvSpPr>
          <p:spPr bwMode="auto">
            <a:xfrm>
              <a:off x="11249892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B3D3BC1-0F7E-418B-BBB3-7B058B615B59}"/>
                </a:ext>
              </a:extLst>
            </p:cNvPr>
            <p:cNvCxnSpPr>
              <a:cxnSpLocks/>
            </p:cNvCxnSpPr>
            <p:nvPr/>
          </p:nvCxnSpPr>
          <p:spPr>
            <a:xfrm>
              <a:off x="23745500" y="6320382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DFCAC-509B-41FA-8AF8-CCB114B4BE81}"/>
                </a:ext>
              </a:extLst>
            </p:cNvPr>
            <p:cNvSpPr/>
            <p:nvPr/>
          </p:nvSpPr>
          <p:spPr bwMode="auto">
            <a:xfrm>
              <a:off x="24678175" y="3679127"/>
              <a:ext cx="796972" cy="528251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FC2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3673A9-18AC-455F-BEA2-DF0B08904825}"/>
                </a:ext>
              </a:extLst>
            </p:cNvPr>
            <p:cNvSpPr/>
            <p:nvPr/>
          </p:nvSpPr>
          <p:spPr bwMode="auto">
            <a:xfrm>
              <a:off x="25531116" y="367911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F11D2-C28E-4A91-A28F-D56C6AAC1CBE}"/>
                </a:ext>
              </a:extLst>
            </p:cNvPr>
            <p:cNvSpPr txBox="1"/>
            <p:nvPr/>
          </p:nvSpPr>
          <p:spPr>
            <a:xfrm>
              <a:off x="2146973" y="6125310"/>
              <a:ext cx="2862470" cy="6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Bx3x227x227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75A691-BE5D-4D11-B88C-FBA3BFD4B5C0}"/>
                </a:ext>
              </a:extLst>
            </p:cNvPr>
            <p:cNvSpPr/>
            <p:nvPr/>
          </p:nvSpPr>
          <p:spPr bwMode="auto">
            <a:xfrm>
              <a:off x="13077850" y="3675109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CONV3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F576F6-84D7-4789-A04E-2BE1759B999A}"/>
                </a:ext>
              </a:extLst>
            </p:cNvPr>
            <p:cNvSpPr/>
            <p:nvPr/>
          </p:nvSpPr>
          <p:spPr bwMode="auto">
            <a:xfrm>
              <a:off x="13952991" y="3675108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E127FE-6132-4DB5-BB89-D5A8C69F8ED5}"/>
                </a:ext>
              </a:extLst>
            </p:cNvPr>
            <p:cNvSpPr/>
            <p:nvPr/>
          </p:nvSpPr>
          <p:spPr bwMode="auto">
            <a:xfrm>
              <a:off x="14827778" y="3675108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CONV4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2FA0F8-4743-4366-8B38-098A87FF9165}"/>
                </a:ext>
              </a:extLst>
            </p:cNvPr>
            <p:cNvSpPr/>
            <p:nvPr/>
          </p:nvSpPr>
          <p:spPr bwMode="auto">
            <a:xfrm>
              <a:off x="15702919" y="3675107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AF3AA2-C6DB-4AFD-A5D6-D47AC744AE68}"/>
                </a:ext>
              </a:extLst>
            </p:cNvPr>
            <p:cNvSpPr/>
            <p:nvPr/>
          </p:nvSpPr>
          <p:spPr bwMode="auto">
            <a:xfrm>
              <a:off x="16562679" y="3675107"/>
              <a:ext cx="796972" cy="52825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CONV5</a:t>
              </a:r>
              <a:endParaRPr lang="en-US" sz="2800" dirty="0">
                <a:latin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641792-8F34-4F60-9798-16D0DADA086D}"/>
                </a:ext>
              </a:extLst>
            </p:cNvPr>
            <p:cNvSpPr/>
            <p:nvPr/>
          </p:nvSpPr>
          <p:spPr bwMode="auto">
            <a:xfrm>
              <a:off x="17437820" y="3675106"/>
              <a:ext cx="796972" cy="5282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 err="1"/>
                <a:t>ReLU</a:t>
              </a:r>
              <a:endParaRPr lang="en-US" dirty="0"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759CFD-4952-4C65-9745-1F7456DEF94A}"/>
                </a:ext>
              </a:extLst>
            </p:cNvPr>
            <p:cNvSpPr/>
            <p:nvPr/>
          </p:nvSpPr>
          <p:spPr bwMode="auto">
            <a:xfrm>
              <a:off x="18312900" y="3675138"/>
              <a:ext cx="796972" cy="52825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dirty="0">
                  <a:latin typeface="Arial"/>
                </a:rPr>
                <a:t>Max Pool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67D0ABA-3CB1-4C37-B2F9-26CC680BA0F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4517" y="6390367"/>
              <a:ext cx="88733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8FB9894-8712-4A5E-96D4-46279DF2B946}"/>
              </a:ext>
            </a:extLst>
          </p:cNvPr>
          <p:cNvSpPr txBox="1"/>
          <p:nvPr/>
        </p:nvSpPr>
        <p:spPr>
          <a:xfrm>
            <a:off x="3798516" y="4769318"/>
            <a:ext cx="3246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ZF Net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C5E566-CCF8-4F77-AC31-161E7606DDD7}"/>
              </a:ext>
            </a:extLst>
          </p:cNvPr>
          <p:cNvCxnSpPr>
            <a:cxnSpLocks/>
          </p:cNvCxnSpPr>
          <p:nvPr/>
        </p:nvCxnSpPr>
        <p:spPr>
          <a:xfrm flipV="1">
            <a:off x="7365449" y="892157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43DC25-5329-4FEA-AD57-24B1080E331A}"/>
              </a:ext>
            </a:extLst>
          </p:cNvPr>
          <p:cNvSpPr txBox="1"/>
          <p:nvPr/>
        </p:nvSpPr>
        <p:spPr>
          <a:xfrm>
            <a:off x="5165124" y="10565978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11x11, stride 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7x7, stride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34F65E-50FC-4E00-9D1C-FB6783E68F41}"/>
              </a:ext>
            </a:extLst>
          </p:cNvPr>
          <p:cNvCxnSpPr>
            <a:cxnSpLocks/>
          </p:cNvCxnSpPr>
          <p:nvPr/>
        </p:nvCxnSpPr>
        <p:spPr>
          <a:xfrm flipV="1">
            <a:off x="13500775" y="9066018"/>
            <a:ext cx="0" cy="16444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4DF811-B6F2-455A-B279-C8F3C6AD8B2E}"/>
              </a:ext>
            </a:extLst>
          </p:cNvPr>
          <p:cNvSpPr txBox="1"/>
          <p:nvPr/>
        </p:nvSpPr>
        <p:spPr>
          <a:xfrm>
            <a:off x="11300450" y="10710418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6FE1FE-AA25-4EE7-9F06-DB52877FB679}"/>
              </a:ext>
            </a:extLst>
          </p:cNvPr>
          <p:cNvCxnSpPr>
            <a:cxnSpLocks/>
          </p:cNvCxnSpPr>
          <p:nvPr/>
        </p:nvCxnSpPr>
        <p:spPr>
          <a:xfrm flipV="1">
            <a:off x="14893625" y="9066018"/>
            <a:ext cx="0" cy="419336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120FA8F-84A1-4215-9614-E250410092A9}"/>
              </a:ext>
            </a:extLst>
          </p:cNvPr>
          <p:cNvSpPr txBox="1"/>
          <p:nvPr/>
        </p:nvSpPr>
        <p:spPr>
          <a:xfrm>
            <a:off x="12693300" y="13259387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K=384 </a:t>
            </a:r>
            <a:r>
              <a:rPr lang="en-US" dirty="0">
                <a:sym typeface="Wingdings" panose="05000000000000000000" pitchFamily="2" charset="2"/>
              </a:rPr>
              <a:t> K=1024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4DAA102-CC5F-4664-A248-14DEE0D38BA7}"/>
              </a:ext>
            </a:extLst>
          </p:cNvPr>
          <p:cNvCxnSpPr>
            <a:cxnSpLocks/>
          </p:cNvCxnSpPr>
          <p:nvPr/>
        </p:nvCxnSpPr>
        <p:spPr>
          <a:xfrm flipV="1">
            <a:off x="16655527" y="9066018"/>
            <a:ext cx="0" cy="578139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EDDDEE2-40D8-4892-B79F-F62616AD982F}"/>
              </a:ext>
            </a:extLst>
          </p:cNvPr>
          <p:cNvSpPr txBox="1"/>
          <p:nvPr/>
        </p:nvSpPr>
        <p:spPr>
          <a:xfrm>
            <a:off x="14455202" y="14847414"/>
            <a:ext cx="568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K=256 </a:t>
            </a:r>
            <a:r>
              <a:rPr lang="en-US" dirty="0">
                <a:sym typeface="Wingdings" panose="05000000000000000000" pitchFamily="2" charset="2"/>
              </a:rPr>
              <a:t> K=512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92FA45-1D3D-4B6B-9DD0-C0D1807D4E87}"/>
              </a:ext>
            </a:extLst>
          </p:cNvPr>
          <p:cNvSpPr txBox="1"/>
          <p:nvPr/>
        </p:nvSpPr>
        <p:spPr>
          <a:xfrm>
            <a:off x="2085397" y="14647825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16.4% </a:t>
            </a:r>
            <a:r>
              <a:rPr lang="en-US" dirty="0">
                <a:sym typeface="Wingdings" panose="05000000000000000000" pitchFamily="2" charset="2"/>
              </a:rPr>
              <a:t> 11.7%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DD16B-B24E-47E2-8099-5FA903611843}"/>
              </a:ext>
            </a:extLst>
          </p:cNvPr>
          <p:cNvSpPr txBox="1"/>
          <p:nvPr/>
        </p:nvSpPr>
        <p:spPr>
          <a:xfrm>
            <a:off x="22507197" y="11131880"/>
            <a:ext cx="86356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By then, indicate the potential of CONV networks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Win the #1 place by hyperparameter searching</a:t>
            </a:r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9031363"/>
            <a:ext cx="13256595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YOLO v1 to v5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2DDC2-20A7-4111-8B94-9F6681F6958E}"/>
              </a:ext>
            </a:extLst>
          </p:cNvPr>
          <p:cNvSpPr txBox="1"/>
          <p:nvPr/>
        </p:nvSpPr>
        <p:spPr>
          <a:xfrm>
            <a:off x="2491409" y="4452731"/>
            <a:ext cx="31968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v1 : </a:t>
            </a:r>
            <a:r>
              <a:rPr lang="en-US" dirty="0">
                <a:solidFill>
                  <a:srgbClr val="000000"/>
                </a:solidFill>
                <a:latin typeface="Lucida Grande"/>
              </a:rPr>
              <a:t>You Only Look Once: Unified, Real-Time Object Detection. https://arxiv.org/abs/1506.02640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v2 : YOLO9000: Better, Faster, Stronger. </a:t>
            </a:r>
            <a:r>
              <a:rPr lang="en-US" dirty="0">
                <a:hlinkClick r:id="rId2"/>
              </a:rPr>
              <a:t>https://arxiv.org/abs/1612.08242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v3: YOLOv3: An Incremental Improvement. </a:t>
            </a:r>
            <a:r>
              <a:rPr lang="en-US" dirty="0">
                <a:hlinkClick r:id="rId3"/>
              </a:rPr>
              <a:t>https://arxiv.org/abs/1804.02767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v4: Optimal Speed and Accuracy of Object Detection. https://arxiv.org/abs/2004.10934v1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YOLO v5: https://github.com/ultralytics/yolov5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6350-47FF-4654-8B75-892B94DC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556" y="9429058"/>
            <a:ext cx="10549038" cy="9136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9FD72-8767-4B43-AA96-6F9AC0DB5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250" y="9566556"/>
            <a:ext cx="11805299" cy="91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2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10346" y="17828360"/>
            <a:ext cx="13256595" cy="112395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https://leonardoaraujosantos.gitbook.io/artificial-inteligence/machine_learning/deep_learning/single-shot-detectors/ssd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SSD: single shot detector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E0F6D35-3860-4DFC-BADA-BAF48E71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03" y="6128699"/>
            <a:ext cx="22828947" cy="119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71256-B502-4023-A044-4B1B32F5A122}"/>
              </a:ext>
            </a:extLst>
          </p:cNvPr>
          <p:cNvSpPr txBox="1"/>
          <p:nvPr/>
        </p:nvSpPr>
        <p:spPr>
          <a:xfrm>
            <a:off x="2010346" y="3709851"/>
            <a:ext cx="1056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Another one-stage detector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multiple conv feature maps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9C5CE7-7825-4D87-9DE7-5EF2C5980193}"/>
              </a:ext>
            </a:extLst>
          </p:cNvPr>
          <p:cNvSpPr/>
          <p:nvPr/>
        </p:nvSpPr>
        <p:spPr>
          <a:xfrm>
            <a:off x="18379916" y="18293699"/>
            <a:ext cx="9516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SSD: Single Shot </a:t>
            </a:r>
            <a:r>
              <a:rPr lang="en-US" sz="2400" dirty="0" err="1">
                <a:solidFill>
                  <a:srgbClr val="000000"/>
                </a:solidFill>
                <a:latin typeface="Lucida Grande"/>
              </a:rPr>
              <a:t>MultiBox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 Detector. https://arxiv.org/abs/1512.02325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86879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R-CNN : two stage detector</a:t>
            </a:r>
            <a:endParaRPr lang="en-US" sz="138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Find regions which may contain objects </a:t>
            </a:r>
            <a:r>
              <a:rPr lang="en-US" dirty="0">
                <a:sym typeface="Wingdings" panose="05000000000000000000" pitchFamily="2" charset="2"/>
              </a:rPr>
              <a:t> region proposal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For every candidate region, run a CNN to predict object class and correction for the bounding box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499D3-6895-48A6-AE8C-098D602781AD}"/>
              </a:ext>
            </a:extLst>
          </p:cNvPr>
          <p:cNvSpPr/>
          <p:nvPr/>
        </p:nvSpPr>
        <p:spPr>
          <a:xfrm>
            <a:off x="24808070" y="17312295"/>
            <a:ext cx="11410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http://vision.stanford.edu/teaching/cs231b_spring1415/slides/ssearch_schuyler.pdf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03B39-E38E-4ED9-AD94-08FD05AB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818" y="14580180"/>
            <a:ext cx="8092353" cy="24642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Rich feature hierarchies for accurate object detection and semantic segmentation. https://arxiv.org/abs/1311.2524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0907A-8BF4-4096-AEB2-D340178BBA6F}"/>
              </a:ext>
            </a:extLst>
          </p:cNvPr>
          <p:cNvSpPr txBox="1"/>
          <p:nvPr/>
        </p:nvSpPr>
        <p:spPr>
          <a:xfrm>
            <a:off x="26366818" y="13626024"/>
            <a:ext cx="9090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proposal algorithm</a:t>
            </a: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20" y="915021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7A96102-570C-4D77-B63A-AC2BFAEDA03D}"/>
              </a:ext>
            </a:extLst>
          </p:cNvPr>
          <p:cNvSpPr/>
          <p:nvPr/>
        </p:nvSpPr>
        <p:spPr bwMode="auto">
          <a:xfrm>
            <a:off x="2962734" y="12020652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7B6BD-CB9D-47B0-BAD0-A060DCBC2F5F}"/>
              </a:ext>
            </a:extLst>
          </p:cNvPr>
          <p:cNvSpPr/>
          <p:nvPr/>
        </p:nvSpPr>
        <p:spPr bwMode="auto">
          <a:xfrm>
            <a:off x="3326295" y="9629218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D8FB0F-1B84-45F2-AF18-A6A790EDBCC4}"/>
              </a:ext>
            </a:extLst>
          </p:cNvPr>
          <p:cNvSpPr/>
          <p:nvPr/>
        </p:nvSpPr>
        <p:spPr bwMode="auto">
          <a:xfrm>
            <a:off x="7845023" y="10655139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BF3BD-F14C-4433-9FA3-60FFD0B52078}"/>
              </a:ext>
            </a:extLst>
          </p:cNvPr>
          <p:cNvGrpSpPr>
            <a:grpSpLocks noChangeAspect="1"/>
          </p:cNvGrpSpPr>
          <p:nvPr/>
        </p:nvGrpSpPr>
        <p:grpSpPr>
          <a:xfrm>
            <a:off x="12498727" y="7772487"/>
            <a:ext cx="8651854" cy="2261681"/>
            <a:chOff x="11160258" y="5618553"/>
            <a:chExt cx="17094570" cy="44173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8CA2D6-D5B7-416E-A331-666FCAAEFE3F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F3C131-2423-4EE1-956A-E198E8A57005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0CCB8F-0EB4-4508-AB55-12D68D2A0AD4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241C164-C4F0-4938-80B3-C07228D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71A5B1-7435-4698-9A1D-5C559FB25A7D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E40C46A-164A-49A3-A02B-5A3BAC9E9E8E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B20FF4C-7DA5-4F58-B69D-6D3D5DF1E4C9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918252-7153-49A6-8363-C0F7CD932CA3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D6FD75-092D-4996-9532-405A2E0B75B4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FB0369-66E9-49F4-925A-8BC2AFD8FF0D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A3F72D-3BE2-44EE-9801-A0E96F80EA63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B165951-890D-4EA5-B04C-2FC4381D3F65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03B2F4B-D6CF-4550-BB83-7E50E8AA8DCE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171FF8-1610-4582-96C8-5213A3A075EA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FA8EB0-C0C6-4303-AC3D-A0D7757AE5DC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E45C16-3B7F-47D3-8FE7-DCAE26DF826E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C928AA3-2C0A-4303-9AB8-21F8788C1298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AD10CE-650F-4F15-B009-397BCFE5E2EA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A2636D-64F0-4B85-8717-2CADDF71AB85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431759E-FF81-49FF-A27C-E0E65EB4EA87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F956C8-95FA-48EC-AEF1-8A7E50F4F971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44E7037-F27E-47A2-9BF7-9A72A20CC1CB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8861209" y="12019805"/>
            <a:ext cx="3770040" cy="84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EA9EE5A-EA5D-4FD6-9A17-85F8B42E9EC4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3790949" y="12885293"/>
            <a:ext cx="7544163" cy="261053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631249" y="10889811"/>
            <a:ext cx="8651854" cy="2261681"/>
            <a:chOff x="11160258" y="5618553"/>
            <a:chExt cx="17094570" cy="441733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3FCFA6-C3AC-4EF2-82E3-C7F5E1439DC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DB05508-4AC6-411C-9B1B-C48453FE6B8C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54596B-F596-46A0-96FC-0B2F96D85576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432FAF6-2C3E-4F4D-A4F7-EC56422330AA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D80AC45-B64C-41D3-A7A4-335CB5B3CBC6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7CC32E-3631-4F12-9954-7FCB8236EC8C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92727E-0E04-4E20-AF62-C3C49CD3DA9E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512D059-AE06-46B2-9AEE-36EA5DC3C5E5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B1E5E93-7DD6-4524-9A63-0F491BDBC76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5252947-070F-477F-A408-67D587840305}"/>
              </a:ext>
            </a:extLst>
          </p:cNvPr>
          <p:cNvGrpSpPr>
            <a:grpSpLocks noChangeAspect="1"/>
          </p:cNvGrpSpPr>
          <p:nvPr/>
        </p:nvGrpSpPr>
        <p:grpSpPr>
          <a:xfrm>
            <a:off x="11335112" y="14365830"/>
            <a:ext cx="8651854" cy="2261681"/>
            <a:chOff x="11160258" y="5618553"/>
            <a:chExt cx="17094570" cy="441733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ECD2108-A736-497F-8E84-ADFB4B271751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A892A23-531B-4A32-A91C-4D366BBEC7FE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7086903-AC53-4E6D-8561-7D85D55DAE0F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C04BA04-6DE8-4722-80CF-A82507324298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DDD3B3-08FD-4421-8C75-345356D4C36F}"/>
                </a:ext>
              </a:extLst>
            </p:cNvPr>
            <p:cNvSpPr/>
            <p:nvPr/>
          </p:nvSpPr>
          <p:spPr bwMode="auto">
            <a:xfrm>
              <a:off x="23612067" y="5618588"/>
              <a:ext cx="697270" cy="441397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Flatten</a:t>
              </a:r>
              <a:endParaRPr lang="en-US" sz="1100" dirty="0">
                <a:latin typeface="Arial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52ACABF-0ED6-4CB1-8685-5D4C450E74CD}"/>
                </a:ext>
              </a:extLst>
            </p:cNvPr>
            <p:cNvCxnSpPr>
              <a:cxnSpLocks/>
            </p:cNvCxnSpPr>
            <p:nvPr/>
          </p:nvCxnSpPr>
          <p:spPr>
            <a:xfrm>
              <a:off x="24399251" y="782557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0187EC-4066-4F73-B434-3774887DC040}"/>
                </a:ext>
              </a:extLst>
            </p:cNvPr>
            <p:cNvSpPr/>
            <p:nvPr/>
          </p:nvSpPr>
          <p:spPr bwMode="auto">
            <a:xfrm>
              <a:off x="25215248" y="5618588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9A5F83-9192-4DB9-B27F-BC0D171DDD5C}"/>
                </a:ext>
              </a:extLst>
            </p:cNvPr>
            <p:cNvSpPr/>
            <p:nvPr/>
          </p:nvSpPr>
          <p:spPr bwMode="auto">
            <a:xfrm>
              <a:off x="25961486" y="5618581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D56E3F5-17DB-48BF-8A5A-694E87249DEA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5653C3-56D6-49D9-9572-5BD3FEC44036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21CCB4-731A-48EC-90B7-23FDA8DA731B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65F4F6E-A152-403C-9E63-3C13017911D2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5F7C691-16F8-4262-94D1-D0536D647B13}"/>
                </a:ext>
              </a:extLst>
            </p:cNvPr>
            <p:cNvCxnSpPr>
              <a:cxnSpLocks/>
            </p:cNvCxnSpPr>
            <p:nvPr/>
          </p:nvCxnSpPr>
          <p:spPr>
            <a:xfrm>
              <a:off x="26741561" y="7828900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9154E5-30F6-4549-990D-6143B4182837}"/>
                </a:ext>
              </a:extLst>
            </p:cNvPr>
            <p:cNvSpPr/>
            <p:nvPr/>
          </p:nvSpPr>
          <p:spPr bwMode="auto">
            <a:xfrm>
              <a:off x="27557558" y="5621913"/>
              <a:ext cx="697270" cy="441397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FC2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12F9EBE-6F43-4C25-82DC-E35AC5E9916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C912E56-F0BE-4F0B-99D6-8EF52B18D2B1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E1C0B73-4767-4E98-A010-D1EC5007BE84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FC774B1-6E58-4E1A-95CC-F8859D00136B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B3B15F8-7C97-4B75-BE96-107F83ADB846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86CB61A-FF2C-4FC6-95BA-043D49D4B4A8}"/>
                </a:ext>
              </a:extLst>
            </p:cNvPr>
            <p:cNvSpPr/>
            <p:nvPr/>
          </p:nvSpPr>
          <p:spPr bwMode="auto">
            <a:xfrm>
              <a:off x="21222976" y="5618553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758AD74-4074-42DF-9160-B53679AE1CCC}"/>
                </a:ext>
              </a:extLst>
            </p:cNvPr>
            <p:cNvSpPr/>
            <p:nvPr/>
          </p:nvSpPr>
          <p:spPr bwMode="auto">
            <a:xfrm>
              <a:off x="21988583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F491085-ACC7-4086-8173-E4F6C645CCFC}"/>
                </a:ext>
              </a:extLst>
            </p:cNvPr>
            <p:cNvCxnSpPr>
              <a:cxnSpLocks/>
            </p:cNvCxnSpPr>
            <p:nvPr/>
          </p:nvCxnSpPr>
          <p:spPr>
            <a:xfrm>
              <a:off x="22768658" y="7887378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C593636-CACF-4583-A03F-F985A2A09E8C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5617846" y="8902481"/>
            <a:ext cx="6880881" cy="24946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AEBC87B-B3F9-416F-B41A-5567EEC10E94}"/>
              </a:ext>
            </a:extLst>
          </p:cNvPr>
          <p:cNvSpPr txBox="1"/>
          <p:nvPr/>
        </p:nvSpPr>
        <p:spPr>
          <a:xfrm>
            <a:off x="14764570" y="6078108"/>
            <a:ext cx="36651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Pre-trained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81851D-845A-4A46-A243-867836ED00FD}"/>
              </a:ext>
            </a:extLst>
          </p:cNvPr>
          <p:cNvSpPr txBox="1"/>
          <p:nvPr/>
        </p:nvSpPr>
        <p:spPr>
          <a:xfrm>
            <a:off x="19528185" y="5985301"/>
            <a:ext cx="509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4096D feature vector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8CBE3BC-A3E9-4AD8-AB63-843DD7A0286C}"/>
              </a:ext>
            </a:extLst>
          </p:cNvPr>
          <p:cNvCxnSpPr>
            <a:cxnSpLocks/>
          </p:cNvCxnSpPr>
          <p:nvPr/>
        </p:nvCxnSpPr>
        <p:spPr>
          <a:xfrm>
            <a:off x="21283103" y="9419511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4EEEC60-C736-44BC-95A0-EA44663D9277}"/>
              </a:ext>
            </a:extLst>
          </p:cNvPr>
          <p:cNvCxnSpPr>
            <a:cxnSpLocks/>
          </p:cNvCxnSpPr>
          <p:nvPr/>
        </p:nvCxnSpPr>
        <p:spPr>
          <a:xfrm flipV="1">
            <a:off x="21283103" y="8415130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7E67917-7A60-4824-8C41-339DEAF345E9}"/>
              </a:ext>
            </a:extLst>
          </p:cNvPr>
          <p:cNvSpPr txBox="1"/>
          <p:nvPr/>
        </p:nvSpPr>
        <p:spPr>
          <a:xfrm>
            <a:off x="22399506" y="9096345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 classifier for object class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8E1AC4E-3B5B-4462-9771-25D4B13CD2A1}"/>
              </a:ext>
            </a:extLst>
          </p:cNvPr>
          <p:cNvSpPr txBox="1"/>
          <p:nvPr/>
        </p:nvSpPr>
        <p:spPr>
          <a:xfrm>
            <a:off x="22554997" y="8058052"/>
            <a:ext cx="809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Bounding-box regressor for adjustment on [</a:t>
            </a:r>
            <a:r>
              <a:rPr lang="en-US" sz="3600" dirty="0" err="1"/>
              <a:t>dBx</a:t>
            </a:r>
            <a:r>
              <a:rPr lang="en-US" sz="3600" dirty="0"/>
              <a:t>, </a:t>
            </a:r>
            <a:r>
              <a:rPr lang="en-US" sz="3600" dirty="0" err="1"/>
              <a:t>dBy</a:t>
            </a:r>
            <a:r>
              <a:rPr lang="en-US" sz="3600" dirty="0"/>
              <a:t>, </a:t>
            </a:r>
            <a:r>
              <a:rPr lang="en-US" sz="3600" dirty="0" err="1"/>
              <a:t>dBh</a:t>
            </a:r>
            <a:r>
              <a:rPr lang="en-US" sz="3600" dirty="0"/>
              <a:t>, </a:t>
            </a:r>
            <a:r>
              <a:rPr lang="en-US" sz="3600" dirty="0" err="1"/>
              <a:t>dBw</a:t>
            </a:r>
            <a:r>
              <a:rPr lang="en-US" sz="3600" dirty="0"/>
              <a:t>]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5BFF5FA-B7EC-4C7F-AF8F-76502A414EF5}"/>
              </a:ext>
            </a:extLst>
          </p:cNvPr>
          <p:cNvCxnSpPr>
            <a:cxnSpLocks/>
          </p:cNvCxnSpPr>
          <p:nvPr/>
        </p:nvCxnSpPr>
        <p:spPr>
          <a:xfrm>
            <a:off x="21497961" y="12460853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21497961" y="11456472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102DB5F-F8AC-411B-90F7-F2FD315B0E40}"/>
              </a:ext>
            </a:extLst>
          </p:cNvPr>
          <p:cNvSpPr txBox="1"/>
          <p:nvPr/>
        </p:nvSpPr>
        <p:spPr>
          <a:xfrm>
            <a:off x="22614364" y="12137687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2769855" y="11099394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DBEC053-DC7A-4C2C-8F1A-626072B11BD0}"/>
              </a:ext>
            </a:extLst>
          </p:cNvPr>
          <p:cNvCxnSpPr>
            <a:cxnSpLocks/>
          </p:cNvCxnSpPr>
          <p:nvPr/>
        </p:nvCxnSpPr>
        <p:spPr>
          <a:xfrm>
            <a:off x="20213220" y="15891609"/>
            <a:ext cx="10051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F75E17D-E19F-4CCE-B539-3B6A1DC74636}"/>
              </a:ext>
            </a:extLst>
          </p:cNvPr>
          <p:cNvCxnSpPr>
            <a:cxnSpLocks/>
          </p:cNvCxnSpPr>
          <p:nvPr/>
        </p:nvCxnSpPr>
        <p:spPr>
          <a:xfrm flipV="1">
            <a:off x="20213220" y="14887228"/>
            <a:ext cx="1099819" cy="31526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DAB0FD1-6215-4206-835A-98056B1E3989}"/>
              </a:ext>
            </a:extLst>
          </p:cNvPr>
          <p:cNvSpPr txBox="1"/>
          <p:nvPr/>
        </p:nvSpPr>
        <p:spPr>
          <a:xfrm>
            <a:off x="21329623" y="15568443"/>
            <a:ext cx="675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SVM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9ABC92-EC6C-40F2-8FEE-94FADD25AC22}"/>
              </a:ext>
            </a:extLst>
          </p:cNvPr>
          <p:cNvSpPr txBox="1"/>
          <p:nvPr/>
        </p:nvSpPr>
        <p:spPr>
          <a:xfrm>
            <a:off x="21485114" y="14530150"/>
            <a:ext cx="809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regressor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EA7076D-DB74-4E25-91C8-0F2C69939443}"/>
              </a:ext>
            </a:extLst>
          </p:cNvPr>
          <p:cNvSpPr txBox="1"/>
          <p:nvPr/>
        </p:nvSpPr>
        <p:spPr>
          <a:xfrm>
            <a:off x="4704522" y="7832434"/>
            <a:ext cx="294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~2000 candidate regions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B583626-B457-4142-8DA2-8318BFCEA518}"/>
              </a:ext>
            </a:extLst>
          </p:cNvPr>
          <p:cNvSpPr txBox="1"/>
          <p:nvPr/>
        </p:nvSpPr>
        <p:spPr>
          <a:xfrm>
            <a:off x="10238187" y="8503887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E0F863-F918-4E8D-9178-60B25C57CAA3}"/>
              </a:ext>
            </a:extLst>
          </p:cNvPr>
          <p:cNvSpPr txBox="1"/>
          <p:nvPr/>
        </p:nvSpPr>
        <p:spPr>
          <a:xfrm>
            <a:off x="10502230" y="11264319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E510CBB-E5B0-42D4-9746-04C8C5C350F0}"/>
              </a:ext>
            </a:extLst>
          </p:cNvPr>
          <p:cNvSpPr txBox="1"/>
          <p:nvPr/>
        </p:nvSpPr>
        <p:spPr>
          <a:xfrm>
            <a:off x="9387105" y="14206984"/>
            <a:ext cx="160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Warped to 3x227x227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DA90D1-46C4-46D4-8C39-DAD5E1460876}"/>
              </a:ext>
            </a:extLst>
          </p:cNvPr>
          <p:cNvSpPr txBox="1"/>
          <p:nvPr/>
        </p:nvSpPr>
        <p:spPr>
          <a:xfrm>
            <a:off x="30502833" y="5575082"/>
            <a:ext cx="569011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slow detection - ~50s per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First time show the detection can be done for ~1000 classes of objects</a:t>
            </a:r>
          </a:p>
        </p:txBody>
      </p:sp>
    </p:spTree>
    <p:extLst>
      <p:ext uri="{BB962C8B-B14F-4D97-AF65-F5344CB8AC3E}">
        <p14:creationId xmlns:p14="http://schemas.microsoft.com/office/powerpoint/2010/main" val="294947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 R-CNN : region proposal on feature maps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Work on the CNN feature maps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need one pass for backbone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Much faster than 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 R-CNN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https://arxiv.org/abs/1504.08083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19" name="Picture 8" descr="Horses | National Agricultural Library | USDA">
            <a:extLst>
              <a:ext uri="{FF2B5EF4-FFF2-40B4-BE49-F238E27FC236}">
                <a16:creationId xmlns:a16="http://schemas.microsoft.com/office/drawing/2014/main" id="{25C53581-4F18-4800-8309-CC0F704D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24" y="8641108"/>
            <a:ext cx="7521591" cy="47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A83675-337E-4A65-AAE4-F86AC872C2AA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1732441" y="11043722"/>
            <a:ext cx="1011653" cy="170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58F2003-6316-446D-BDFC-5AB785AD9F91}"/>
              </a:ext>
            </a:extLst>
          </p:cNvPr>
          <p:cNvGrpSpPr>
            <a:grpSpLocks noChangeAspect="1"/>
          </p:cNvGrpSpPr>
          <p:nvPr/>
        </p:nvGrpSpPr>
        <p:grpSpPr>
          <a:xfrm>
            <a:off x="12744094" y="9913727"/>
            <a:ext cx="5058300" cy="2259973"/>
            <a:chOff x="11160258" y="5618554"/>
            <a:chExt cx="9994327" cy="4414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795B0B8-AA02-46D8-8DEC-D124A64E23CC}"/>
                </a:ext>
              </a:extLst>
            </p:cNvPr>
            <p:cNvSpPr/>
            <p:nvPr/>
          </p:nvSpPr>
          <p:spPr bwMode="auto">
            <a:xfrm>
              <a:off x="15019259" y="5618580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95F219-6754-436C-B31F-5B2447157AC4}"/>
                </a:ext>
              </a:extLst>
            </p:cNvPr>
            <p:cNvSpPr/>
            <p:nvPr/>
          </p:nvSpPr>
          <p:spPr bwMode="auto">
            <a:xfrm>
              <a:off x="11935651" y="5618556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>
                  <a:latin typeface="Arial"/>
                </a:rPr>
                <a:t>ReLU</a:t>
              </a:r>
              <a:endParaRPr lang="en-US" sz="2400" dirty="0">
                <a:latin typeface="Arial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18C9C60-2FB8-45D1-8518-B60DF80A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86" y="7825565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9292B4D-1C81-4D49-BF4C-F3FB9665EB3A}"/>
                </a:ext>
              </a:extLst>
            </p:cNvPr>
            <p:cNvCxnSpPr>
              <a:cxnSpLocks/>
            </p:cNvCxnSpPr>
            <p:nvPr/>
          </p:nvCxnSpPr>
          <p:spPr>
            <a:xfrm>
              <a:off x="16632116" y="7884499"/>
              <a:ext cx="776324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3C3C67-4239-489A-B140-F17609084470}"/>
                </a:ext>
              </a:extLst>
            </p:cNvPr>
            <p:cNvSpPr/>
            <p:nvPr/>
          </p:nvSpPr>
          <p:spPr bwMode="auto">
            <a:xfrm>
              <a:off x="11160258" y="5618578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CONV1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53364C-9530-4924-8C8E-182F78A4D189}"/>
                </a:ext>
              </a:extLst>
            </p:cNvPr>
            <p:cNvSpPr/>
            <p:nvPr/>
          </p:nvSpPr>
          <p:spPr bwMode="auto">
            <a:xfrm>
              <a:off x="12701386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CBFCD0-25D1-485B-8871-87899B145B57}"/>
                </a:ext>
              </a:extLst>
            </p:cNvPr>
            <p:cNvSpPr/>
            <p:nvPr/>
          </p:nvSpPr>
          <p:spPr bwMode="auto">
            <a:xfrm>
              <a:off x="14232397" y="5618562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CONV2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2031B85-8F4E-4B0D-A4C4-60A6E230FF96}"/>
                </a:ext>
              </a:extLst>
            </p:cNvPr>
            <p:cNvSpPr/>
            <p:nvPr/>
          </p:nvSpPr>
          <p:spPr bwMode="auto">
            <a:xfrm>
              <a:off x="15809161" y="5618580"/>
              <a:ext cx="697270" cy="441397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Max Pool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71AC7D-F0AA-4F7A-B84F-DD11AB95DD35}"/>
                </a:ext>
              </a:extLst>
            </p:cNvPr>
            <p:cNvSpPr/>
            <p:nvPr/>
          </p:nvSpPr>
          <p:spPr bwMode="auto">
            <a:xfrm>
              <a:off x="17408441" y="5618556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CONV3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5600D-7E62-4F86-B8F8-E2415960F673}"/>
                </a:ext>
              </a:extLst>
            </p:cNvPr>
            <p:cNvSpPr/>
            <p:nvPr/>
          </p:nvSpPr>
          <p:spPr bwMode="auto">
            <a:xfrm>
              <a:off x="18174101" y="5618555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5AC521-BFE4-4471-AF63-BCDCF60AD642}"/>
                </a:ext>
              </a:extLst>
            </p:cNvPr>
            <p:cNvSpPr/>
            <p:nvPr/>
          </p:nvSpPr>
          <p:spPr bwMode="auto">
            <a:xfrm>
              <a:off x="18939451" y="5618555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CONV4</a:t>
              </a:r>
              <a:endParaRPr lang="en-US" sz="1100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77E11D-4F47-48B0-AC4C-C38361B8471E}"/>
                </a:ext>
              </a:extLst>
            </p:cNvPr>
            <p:cNvSpPr/>
            <p:nvPr/>
          </p:nvSpPr>
          <p:spPr bwMode="auto">
            <a:xfrm>
              <a:off x="19705112" y="5618554"/>
              <a:ext cx="697270" cy="44139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 err="1"/>
                <a:t>ReLU</a:t>
              </a:r>
              <a:endParaRPr lang="en-US" sz="2400" dirty="0"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56800A-70AC-4B41-8CFB-E8847BF9F82B}"/>
                </a:ext>
              </a:extLst>
            </p:cNvPr>
            <p:cNvSpPr/>
            <p:nvPr/>
          </p:nvSpPr>
          <p:spPr bwMode="auto">
            <a:xfrm>
              <a:off x="20457315" y="5618554"/>
              <a:ext cx="697270" cy="44139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rtlCol="0" anchor="ctr"/>
            <a:lstStyle/>
            <a:p>
              <a:pPr algn="ctr"/>
              <a:r>
                <a:rPr lang="en-US" sz="2400" dirty="0">
                  <a:latin typeface="Arial"/>
                </a:rPr>
                <a:t>CONV5</a:t>
              </a:r>
              <a:endParaRPr lang="en-US" sz="1100" dirty="0">
                <a:latin typeface="Arial"/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B1B8365F-92CD-442C-A033-076A142570DA}"/>
              </a:ext>
            </a:extLst>
          </p:cNvPr>
          <p:cNvSpPr txBox="1"/>
          <p:nvPr/>
        </p:nvSpPr>
        <p:spPr>
          <a:xfrm>
            <a:off x="26532189" y="824996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ED4D041-EE58-4CFC-95E3-A1C3FA701BC9}"/>
              </a:ext>
            </a:extLst>
          </p:cNvPr>
          <p:cNvSpPr/>
          <p:nvPr/>
        </p:nvSpPr>
        <p:spPr bwMode="auto">
          <a:xfrm>
            <a:off x="4586272" y="11483988"/>
            <a:ext cx="1570383" cy="1719944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3FB81C4-2288-430C-8AFF-4F562E509482}"/>
              </a:ext>
            </a:extLst>
          </p:cNvPr>
          <p:cNvSpPr/>
          <p:nvPr/>
        </p:nvSpPr>
        <p:spPr bwMode="auto">
          <a:xfrm>
            <a:off x="4949833" y="9092554"/>
            <a:ext cx="4890053" cy="3771788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2694F68-256B-45FD-B2D2-3B64B0F7F081}"/>
              </a:ext>
            </a:extLst>
          </p:cNvPr>
          <p:cNvSpPr/>
          <p:nvPr/>
        </p:nvSpPr>
        <p:spPr bwMode="auto">
          <a:xfrm>
            <a:off x="9468561" y="10118475"/>
            <a:ext cx="2032372" cy="257052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6AB309-E6B0-4274-AAD0-D8C87CED0471}"/>
              </a:ext>
            </a:extLst>
          </p:cNvPr>
          <p:cNvSpPr/>
          <p:nvPr/>
        </p:nvSpPr>
        <p:spPr bwMode="auto">
          <a:xfrm>
            <a:off x="18032000" y="9712494"/>
            <a:ext cx="3190412" cy="246120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DE9736-7493-44E2-A5CB-531583D65401}"/>
              </a:ext>
            </a:extLst>
          </p:cNvPr>
          <p:cNvSpPr/>
          <p:nvPr/>
        </p:nvSpPr>
        <p:spPr bwMode="auto">
          <a:xfrm>
            <a:off x="18270048" y="11262302"/>
            <a:ext cx="744257" cy="67150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50D7704-E8DF-4B3B-AE8B-8BD60C02ACFF}"/>
              </a:ext>
            </a:extLst>
          </p:cNvPr>
          <p:cNvSpPr/>
          <p:nvPr/>
        </p:nvSpPr>
        <p:spPr bwMode="auto">
          <a:xfrm>
            <a:off x="18557757" y="10118475"/>
            <a:ext cx="2317560" cy="1472601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F400048-1C38-430F-9327-1DFF39DC4D7B}"/>
              </a:ext>
            </a:extLst>
          </p:cNvPr>
          <p:cNvSpPr/>
          <p:nvPr/>
        </p:nvSpPr>
        <p:spPr bwMode="auto">
          <a:xfrm>
            <a:off x="20225983" y="10400140"/>
            <a:ext cx="963209" cy="1003599"/>
          </a:xfrm>
          <a:prstGeom prst="rect">
            <a:avLst/>
          </a:prstGeom>
          <a:noFill/>
          <a:ln w="1016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435B7-68F6-461D-9964-05CEEDA33A5C}"/>
              </a:ext>
            </a:extLst>
          </p:cNvPr>
          <p:cNvSpPr txBox="1"/>
          <p:nvPr/>
        </p:nvSpPr>
        <p:spPr>
          <a:xfrm>
            <a:off x="17925983" y="12544129"/>
            <a:ext cx="3582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maps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AB91EFB-EAFE-4BF7-BF62-0269CC0B0D54}"/>
              </a:ext>
            </a:extLst>
          </p:cNvPr>
          <p:cNvCxnSpPr>
            <a:cxnSpLocks/>
          </p:cNvCxnSpPr>
          <p:nvPr/>
        </p:nvCxnSpPr>
        <p:spPr>
          <a:xfrm flipV="1">
            <a:off x="19519959" y="9073638"/>
            <a:ext cx="2228210" cy="172211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3122BD6-0F19-49E3-BF5E-4AA25255F31B}"/>
              </a:ext>
            </a:extLst>
          </p:cNvPr>
          <p:cNvCxnSpPr>
            <a:cxnSpLocks/>
          </p:cNvCxnSpPr>
          <p:nvPr/>
        </p:nvCxnSpPr>
        <p:spPr>
          <a:xfrm flipV="1">
            <a:off x="20605754" y="10608411"/>
            <a:ext cx="1614481" cy="3858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745EE26-98CB-4339-B1A7-0D6BB340482E}"/>
              </a:ext>
            </a:extLst>
          </p:cNvPr>
          <p:cNvCxnSpPr>
            <a:cxnSpLocks/>
          </p:cNvCxnSpPr>
          <p:nvPr/>
        </p:nvCxnSpPr>
        <p:spPr>
          <a:xfrm flipV="1">
            <a:off x="18557757" y="11696717"/>
            <a:ext cx="3787203" cy="45551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A6548EF-EF41-41D7-986E-879B1714DC9D}"/>
              </a:ext>
            </a:extLst>
          </p:cNvPr>
          <p:cNvSpPr/>
          <p:nvPr/>
        </p:nvSpPr>
        <p:spPr bwMode="auto">
          <a:xfrm>
            <a:off x="22400870" y="10083423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FBE1A00-ADC5-4E1B-8956-307E6A333CF2}"/>
              </a:ext>
            </a:extLst>
          </p:cNvPr>
          <p:cNvSpPr/>
          <p:nvPr/>
        </p:nvSpPr>
        <p:spPr bwMode="auto">
          <a:xfrm>
            <a:off x="22518363" y="11403739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B1266D-A71E-4725-B817-8B61C119567A}"/>
              </a:ext>
            </a:extLst>
          </p:cNvPr>
          <p:cNvSpPr txBox="1"/>
          <p:nvPr/>
        </p:nvSpPr>
        <p:spPr>
          <a:xfrm>
            <a:off x="18434577" y="8472232"/>
            <a:ext cx="3582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Resize feature regions (ROI pooling)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C94291D-F3D2-48B4-8E4F-498D1208D4CC}"/>
              </a:ext>
            </a:extLst>
          </p:cNvPr>
          <p:cNvSpPr/>
          <p:nvPr/>
        </p:nvSpPr>
        <p:spPr bwMode="auto">
          <a:xfrm>
            <a:off x="21934452" y="8604900"/>
            <a:ext cx="1167822" cy="99047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114AFC3-BCF4-4EB5-9CBF-2BC0E9DCB2C5}"/>
              </a:ext>
            </a:extLst>
          </p:cNvPr>
          <p:cNvSpPr/>
          <p:nvPr/>
        </p:nvSpPr>
        <p:spPr bwMode="auto">
          <a:xfrm>
            <a:off x="23356203" y="753261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BA73405-1AEE-4420-8960-C038FEAB19B3}"/>
              </a:ext>
            </a:extLst>
          </p:cNvPr>
          <p:cNvSpPr/>
          <p:nvPr/>
        </p:nvSpPr>
        <p:spPr bwMode="auto">
          <a:xfrm>
            <a:off x="23763431" y="754358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D2AA6AF-866F-4F70-AF8A-105A5616AE7F}"/>
              </a:ext>
            </a:extLst>
          </p:cNvPr>
          <p:cNvCxnSpPr>
            <a:cxnSpLocks/>
          </p:cNvCxnSpPr>
          <p:nvPr/>
        </p:nvCxnSpPr>
        <p:spPr>
          <a:xfrm flipV="1">
            <a:off x="24170659" y="773900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4E1916B-7052-4E86-A8AC-9C4DE5EBEA38}"/>
              </a:ext>
            </a:extLst>
          </p:cNvPr>
          <p:cNvCxnSpPr>
            <a:cxnSpLocks/>
          </p:cNvCxnSpPr>
          <p:nvPr/>
        </p:nvCxnSpPr>
        <p:spPr>
          <a:xfrm>
            <a:off x="24170659" y="864110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060ABE5-A174-432B-BBED-220518E5BA93}"/>
              </a:ext>
            </a:extLst>
          </p:cNvPr>
          <p:cNvSpPr/>
          <p:nvPr/>
        </p:nvSpPr>
        <p:spPr bwMode="auto">
          <a:xfrm>
            <a:off x="25138651" y="720929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8208AC4-6922-4E8B-91DF-B1E383AF0AF5}"/>
              </a:ext>
            </a:extLst>
          </p:cNvPr>
          <p:cNvSpPr/>
          <p:nvPr/>
        </p:nvSpPr>
        <p:spPr bwMode="auto">
          <a:xfrm>
            <a:off x="25130194" y="820192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B6D5940-F9FD-4471-84CC-80F10014B251}"/>
              </a:ext>
            </a:extLst>
          </p:cNvPr>
          <p:cNvCxnSpPr>
            <a:cxnSpLocks/>
          </p:cNvCxnSpPr>
          <p:nvPr/>
        </p:nvCxnSpPr>
        <p:spPr>
          <a:xfrm>
            <a:off x="25567795" y="865688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6162C12-086B-41DF-ADDE-6B30D7037683}"/>
              </a:ext>
            </a:extLst>
          </p:cNvPr>
          <p:cNvSpPr/>
          <p:nvPr/>
        </p:nvSpPr>
        <p:spPr bwMode="auto">
          <a:xfrm>
            <a:off x="25568435" y="721770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3761A40-9141-4780-97B8-FEBC5EE66222}"/>
              </a:ext>
            </a:extLst>
          </p:cNvPr>
          <p:cNvCxnSpPr>
            <a:cxnSpLocks/>
          </p:cNvCxnSpPr>
          <p:nvPr/>
        </p:nvCxnSpPr>
        <p:spPr>
          <a:xfrm>
            <a:off x="25998219" y="764134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8E71D77C-C7D1-4E30-9C83-4D0CE58EF6D6}"/>
              </a:ext>
            </a:extLst>
          </p:cNvPr>
          <p:cNvSpPr txBox="1"/>
          <p:nvPr/>
        </p:nvSpPr>
        <p:spPr>
          <a:xfrm>
            <a:off x="26491440" y="724843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A2806ED-26AC-463D-9698-C579417ECFFA}"/>
              </a:ext>
            </a:extLst>
          </p:cNvPr>
          <p:cNvCxnSpPr>
            <a:cxnSpLocks/>
            <a:endCxn id="141" idx="1"/>
          </p:cNvCxnSpPr>
          <p:nvPr/>
        </p:nvCxnSpPr>
        <p:spPr>
          <a:xfrm flipV="1">
            <a:off x="22454587" y="8219508"/>
            <a:ext cx="901616" cy="891516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00BBB2D-6F94-42BD-ACCB-6133F656F696}"/>
              </a:ext>
            </a:extLst>
          </p:cNvPr>
          <p:cNvSpPr txBox="1"/>
          <p:nvPr/>
        </p:nvSpPr>
        <p:spPr>
          <a:xfrm>
            <a:off x="27459351" y="10501698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B19658-2059-4A31-A98D-4BC1D31DCA44}"/>
              </a:ext>
            </a:extLst>
          </p:cNvPr>
          <p:cNvSpPr/>
          <p:nvPr/>
        </p:nvSpPr>
        <p:spPr bwMode="auto">
          <a:xfrm>
            <a:off x="24283365" y="978434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FD946F2-2820-4B86-851C-528884D0F89A}"/>
              </a:ext>
            </a:extLst>
          </p:cNvPr>
          <p:cNvSpPr/>
          <p:nvPr/>
        </p:nvSpPr>
        <p:spPr bwMode="auto">
          <a:xfrm>
            <a:off x="24690593" y="9795310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2D52B8A-AE6C-4491-9DC0-6944B487E88D}"/>
              </a:ext>
            </a:extLst>
          </p:cNvPr>
          <p:cNvCxnSpPr>
            <a:cxnSpLocks/>
          </p:cNvCxnSpPr>
          <p:nvPr/>
        </p:nvCxnSpPr>
        <p:spPr>
          <a:xfrm flipV="1">
            <a:off x="25097821" y="9990739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35E4224-42E0-411F-8514-33FA0528442D}"/>
              </a:ext>
            </a:extLst>
          </p:cNvPr>
          <p:cNvCxnSpPr>
            <a:cxnSpLocks/>
          </p:cNvCxnSpPr>
          <p:nvPr/>
        </p:nvCxnSpPr>
        <p:spPr>
          <a:xfrm>
            <a:off x="25097821" y="10892838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C98ECD6-7AEA-44D0-8B16-42CC9D7D2318}"/>
              </a:ext>
            </a:extLst>
          </p:cNvPr>
          <p:cNvSpPr/>
          <p:nvPr/>
        </p:nvSpPr>
        <p:spPr bwMode="auto">
          <a:xfrm>
            <a:off x="26065813" y="9461025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375A84F-80A4-4DB1-BA9B-FC022A4C732E}"/>
              </a:ext>
            </a:extLst>
          </p:cNvPr>
          <p:cNvSpPr/>
          <p:nvPr/>
        </p:nvSpPr>
        <p:spPr bwMode="auto">
          <a:xfrm>
            <a:off x="26057356" y="1045365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7BD2B40-7437-40E9-ACCD-19F5AE163161}"/>
              </a:ext>
            </a:extLst>
          </p:cNvPr>
          <p:cNvCxnSpPr>
            <a:cxnSpLocks/>
          </p:cNvCxnSpPr>
          <p:nvPr/>
        </p:nvCxnSpPr>
        <p:spPr>
          <a:xfrm>
            <a:off x="26494957" y="10908615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BCA5052-0E30-4E17-BFCA-CB44E28EA6B6}"/>
              </a:ext>
            </a:extLst>
          </p:cNvPr>
          <p:cNvSpPr/>
          <p:nvPr/>
        </p:nvSpPr>
        <p:spPr bwMode="auto">
          <a:xfrm>
            <a:off x="26495597" y="9469436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5864ED0-F095-4DE4-BD09-766058A7CF5D}"/>
              </a:ext>
            </a:extLst>
          </p:cNvPr>
          <p:cNvCxnSpPr>
            <a:cxnSpLocks/>
          </p:cNvCxnSpPr>
          <p:nvPr/>
        </p:nvCxnSpPr>
        <p:spPr>
          <a:xfrm>
            <a:off x="26925381" y="9893070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D32C5321-5DE1-46C9-9EB0-F4BCF10FEA0C}"/>
              </a:ext>
            </a:extLst>
          </p:cNvPr>
          <p:cNvSpPr txBox="1"/>
          <p:nvPr/>
        </p:nvSpPr>
        <p:spPr>
          <a:xfrm>
            <a:off x="27418602" y="9500167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2DDABDA-B9D7-437B-9034-FBA6A497679D}"/>
              </a:ext>
            </a:extLst>
          </p:cNvPr>
          <p:cNvCxnSpPr>
            <a:cxnSpLocks/>
            <a:endCxn id="153" idx="1"/>
          </p:cNvCxnSpPr>
          <p:nvPr/>
        </p:nvCxnSpPr>
        <p:spPr>
          <a:xfrm flipV="1">
            <a:off x="22945203" y="10471238"/>
            <a:ext cx="1338162" cy="13717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E16C26C-9390-4084-94E7-86E103E228C3}"/>
              </a:ext>
            </a:extLst>
          </p:cNvPr>
          <p:cNvSpPr txBox="1"/>
          <p:nvPr/>
        </p:nvSpPr>
        <p:spPr>
          <a:xfrm>
            <a:off x="27884978" y="12767444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F41248B-034A-4909-AE33-BADA9AFC3AA4}"/>
              </a:ext>
            </a:extLst>
          </p:cNvPr>
          <p:cNvSpPr/>
          <p:nvPr/>
        </p:nvSpPr>
        <p:spPr bwMode="auto">
          <a:xfrm>
            <a:off x="24708992" y="12050092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9D1F15C-6218-49E0-A6A7-E6DE42319DA4}"/>
              </a:ext>
            </a:extLst>
          </p:cNvPr>
          <p:cNvSpPr/>
          <p:nvPr/>
        </p:nvSpPr>
        <p:spPr bwMode="auto">
          <a:xfrm>
            <a:off x="25116220" y="12061056"/>
            <a:ext cx="384823" cy="13737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E7E54D1-3670-45FE-8AF7-1909A11312BE}"/>
              </a:ext>
            </a:extLst>
          </p:cNvPr>
          <p:cNvCxnSpPr>
            <a:cxnSpLocks/>
          </p:cNvCxnSpPr>
          <p:nvPr/>
        </p:nvCxnSpPr>
        <p:spPr>
          <a:xfrm flipV="1">
            <a:off x="25523448" y="12256485"/>
            <a:ext cx="923156" cy="18890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7DBA91-AD7B-4CA9-8A00-14FD33A5E04C}"/>
              </a:ext>
            </a:extLst>
          </p:cNvPr>
          <p:cNvCxnSpPr>
            <a:cxnSpLocks/>
          </p:cNvCxnSpPr>
          <p:nvPr/>
        </p:nvCxnSpPr>
        <p:spPr>
          <a:xfrm>
            <a:off x="25523448" y="13158584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2B02D5D-42D6-40A9-8C88-EB73D639B3A6}"/>
              </a:ext>
            </a:extLst>
          </p:cNvPr>
          <p:cNvSpPr/>
          <p:nvPr/>
        </p:nvSpPr>
        <p:spPr bwMode="auto">
          <a:xfrm>
            <a:off x="26491440" y="11726771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F1162E7-AF5D-4DB9-9099-71EE442497F3}"/>
              </a:ext>
            </a:extLst>
          </p:cNvPr>
          <p:cNvSpPr/>
          <p:nvPr/>
        </p:nvSpPr>
        <p:spPr bwMode="auto">
          <a:xfrm>
            <a:off x="26482983" y="12719397"/>
            <a:ext cx="384823" cy="8717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2400" dirty="0">
                <a:latin typeface="Arial"/>
              </a:rPr>
              <a:t>FC</a:t>
            </a:r>
            <a:endParaRPr lang="en-US" sz="1100" dirty="0">
              <a:latin typeface="Arial"/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0564C76B-71FD-4D6F-871B-5A607E441009}"/>
              </a:ext>
            </a:extLst>
          </p:cNvPr>
          <p:cNvCxnSpPr>
            <a:cxnSpLocks/>
          </p:cNvCxnSpPr>
          <p:nvPr/>
        </p:nvCxnSpPr>
        <p:spPr>
          <a:xfrm>
            <a:off x="26920584" y="13174361"/>
            <a:ext cx="909182" cy="381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61DCEA4-717E-40AB-92D4-5E535A6D6B3C}"/>
              </a:ext>
            </a:extLst>
          </p:cNvPr>
          <p:cNvSpPr/>
          <p:nvPr/>
        </p:nvSpPr>
        <p:spPr bwMode="auto">
          <a:xfrm>
            <a:off x="26921224" y="11735182"/>
            <a:ext cx="384823" cy="8717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1800" dirty="0" err="1">
                <a:latin typeface="Arial"/>
              </a:rPr>
              <a:t>softmax</a:t>
            </a:r>
            <a:endParaRPr lang="en-US" sz="1000" dirty="0">
              <a:latin typeface="Arial"/>
            </a:endParaRP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A83FC84-00CB-4FFA-B799-00454FA44290}"/>
              </a:ext>
            </a:extLst>
          </p:cNvPr>
          <p:cNvCxnSpPr>
            <a:cxnSpLocks/>
          </p:cNvCxnSpPr>
          <p:nvPr/>
        </p:nvCxnSpPr>
        <p:spPr>
          <a:xfrm>
            <a:off x="27351008" y="12158816"/>
            <a:ext cx="515652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5C96FCA-BD76-4FA3-91AE-7D3AAD808494}"/>
              </a:ext>
            </a:extLst>
          </p:cNvPr>
          <p:cNvSpPr txBox="1"/>
          <p:nvPr/>
        </p:nvSpPr>
        <p:spPr>
          <a:xfrm>
            <a:off x="27844229" y="11765913"/>
            <a:ext cx="33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 class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CBC1A1A-46F1-481D-A66E-6FD7DE666086}"/>
              </a:ext>
            </a:extLst>
          </p:cNvPr>
          <p:cNvCxnSpPr>
            <a:cxnSpLocks/>
            <a:endCxn id="165" idx="1"/>
          </p:cNvCxnSpPr>
          <p:nvPr/>
        </p:nvCxnSpPr>
        <p:spPr>
          <a:xfrm>
            <a:off x="23102274" y="11869221"/>
            <a:ext cx="1606718" cy="867763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288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Faster R-CNN : add region proposal network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139401" y="3488413"/>
            <a:ext cx="33478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region proposal network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End-to-end training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Faster R-CNN: Towards Real-Time Object Detection with Region Proposal Networks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https://arxiv.org/abs/1506.01497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22B75-A1EC-49B2-BDE4-1CA61D100EC2}"/>
              </a:ext>
            </a:extLst>
          </p:cNvPr>
          <p:cNvSpPr txBox="1"/>
          <p:nvPr/>
        </p:nvSpPr>
        <p:spPr>
          <a:xfrm>
            <a:off x="17638644" y="7429397"/>
            <a:ext cx="1142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RPN: region proposal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/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location in feature maps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k anchor boxes at each location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anchor box,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i="1" dirty="0">
                    <a:sym typeface="Wingdings" panose="05000000000000000000" pitchFamily="2" charset="2"/>
                  </a:rPr>
                  <a:t>similar to YOLO, but for region proposal</a:t>
                </a:r>
                <a:endParaRPr lang="en-US" i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Jointly optimize four losses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E85E0-AD6D-4807-9481-282B443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045" y="5263811"/>
                <a:ext cx="7368208" cy="12689821"/>
              </a:xfrm>
              <a:prstGeom prst="rect">
                <a:avLst/>
              </a:prstGeom>
              <a:blipFill>
                <a:blip r:embed="rId3"/>
                <a:stretch>
                  <a:fillRect l="-3970" t="-1345" r="-4218" b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5C0ABF-D547-4C86-9544-79869F59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121" y="8828964"/>
            <a:ext cx="9799654" cy="578376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</p:spTree>
    <p:extLst>
      <p:ext uri="{BB962C8B-B14F-4D97-AF65-F5344CB8AC3E}">
        <p14:creationId xmlns:p14="http://schemas.microsoft.com/office/powerpoint/2010/main" val="148825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Mask R-CNN : add segmentation layer</a:t>
            </a:r>
            <a:endParaRPr lang="en-US" sz="11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B2F78B1-E507-434A-ADF1-AA20F73CBE63}"/>
              </a:ext>
            </a:extLst>
          </p:cNvPr>
          <p:cNvSpPr txBox="1"/>
          <p:nvPr/>
        </p:nvSpPr>
        <p:spPr>
          <a:xfrm>
            <a:off x="22670446" y="4517934"/>
            <a:ext cx="12938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bounding box, segment the object</a:t>
            </a: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One object per bounding box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Instance segmentation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14FA32-C0B8-43EB-BFAE-968D5C1AF0B6}"/>
              </a:ext>
            </a:extLst>
          </p:cNvPr>
          <p:cNvSpPr/>
          <p:nvPr/>
        </p:nvSpPr>
        <p:spPr>
          <a:xfrm>
            <a:off x="2139401" y="1835037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Mask R-CNN. https://arxiv.org/abs/1703.06870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95CB1-897E-4526-B225-BF94A5C0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86" y="6812370"/>
            <a:ext cx="9696450" cy="107727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E034F1D-B044-4A46-B4D9-63329A93E31B}"/>
              </a:ext>
            </a:extLst>
          </p:cNvPr>
          <p:cNvSpPr/>
          <p:nvPr/>
        </p:nvSpPr>
        <p:spPr bwMode="auto">
          <a:xfrm rot="14126791">
            <a:off x="6557652" y="8955817"/>
            <a:ext cx="967409" cy="504216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637A4-2A17-4CC9-BD03-037F6D825B7D}"/>
              </a:ext>
            </a:extLst>
          </p:cNvPr>
          <p:cNvSpPr txBox="1"/>
          <p:nvPr/>
        </p:nvSpPr>
        <p:spPr>
          <a:xfrm>
            <a:off x="8657811" y="5509128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4C133D-580D-42ED-87EA-6AF73381E9B4}"/>
              </a:ext>
            </a:extLst>
          </p:cNvPr>
          <p:cNvSpPr txBox="1"/>
          <p:nvPr/>
        </p:nvSpPr>
        <p:spPr>
          <a:xfrm>
            <a:off x="11917845" y="5509128"/>
            <a:ext cx="358719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B9C039E-6348-40D6-A724-EBB514DD1110}"/>
              </a:ext>
            </a:extLst>
          </p:cNvPr>
          <p:cNvSpPr txBox="1"/>
          <p:nvPr/>
        </p:nvSpPr>
        <p:spPr>
          <a:xfrm>
            <a:off x="3294617" y="7934254"/>
            <a:ext cx="30480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Classification loss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D256E1-EBF0-4768-89EB-1C9784F69D10}"/>
              </a:ext>
            </a:extLst>
          </p:cNvPr>
          <p:cNvSpPr txBox="1"/>
          <p:nvPr/>
        </p:nvSpPr>
        <p:spPr>
          <a:xfrm>
            <a:off x="6132034" y="7231176"/>
            <a:ext cx="321220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BB adjustment loss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F7793E9-EEFF-452C-847D-B7F118D4DA7C}"/>
              </a:ext>
            </a:extLst>
          </p:cNvPr>
          <p:cNvSpPr/>
          <p:nvPr/>
        </p:nvSpPr>
        <p:spPr bwMode="auto">
          <a:xfrm>
            <a:off x="10963747" y="7637053"/>
            <a:ext cx="3212199" cy="594402"/>
          </a:xfrm>
          <a:prstGeom prst="rightArrow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B892EA48-5243-4020-96F6-B45EC8D69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133"/>
          <a:stretch/>
        </p:blipFill>
        <p:spPr bwMode="auto">
          <a:xfrm>
            <a:off x="14328328" y="6812370"/>
            <a:ext cx="6496050" cy="35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nce Segmentation Sample">
            <a:extLst>
              <a:ext uri="{FF2B5EF4-FFF2-40B4-BE49-F238E27FC236}">
                <a16:creationId xmlns:a16="http://schemas.microsoft.com/office/drawing/2014/main" id="{15D7C34E-18B0-4784-8623-1BE76FCC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166" y="8902792"/>
            <a:ext cx="11626712" cy="87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4CE1E4-D1B5-4AB4-9214-78DCDFB7314B}"/>
              </a:ext>
            </a:extLst>
          </p:cNvPr>
          <p:cNvSpPr/>
          <p:nvPr/>
        </p:nvSpPr>
        <p:spPr>
          <a:xfrm>
            <a:off x="21600529" y="18353688"/>
            <a:ext cx="5984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https://github.com/matterport/Mask_RCNN</a:t>
            </a:r>
          </a:p>
        </p:txBody>
      </p:sp>
    </p:spTree>
    <p:extLst>
      <p:ext uri="{BB962C8B-B14F-4D97-AF65-F5344CB8AC3E}">
        <p14:creationId xmlns:p14="http://schemas.microsoft.com/office/powerpoint/2010/main" val="311161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1500" dirty="0"/>
              <a:t>Put them together</a:t>
            </a:r>
            <a:endParaRPr lang="en-US" sz="1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9C298-674A-4E04-9A32-92D3DC0B3E59}"/>
              </a:ext>
            </a:extLst>
          </p:cNvPr>
          <p:cNvSpPr/>
          <p:nvPr/>
        </p:nvSpPr>
        <p:spPr>
          <a:xfrm>
            <a:off x="2115500" y="18387391"/>
            <a:ext cx="9931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Object Detection in 20 Years: A Survey. https://arxiv.org/abs/1905.05055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F7927-0798-4E25-93B2-D240A553FBDF}"/>
              </a:ext>
            </a:extLst>
          </p:cNvPr>
          <p:cNvSpPr/>
          <p:nvPr/>
        </p:nvSpPr>
        <p:spPr>
          <a:xfrm>
            <a:off x="2115500" y="17772866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Speed/accuracy trade-offs for modern convolutional object detectors. https://arxiv.org/abs/1611.10012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69A49E-1E8C-4984-A4DA-03983BE18878}"/>
              </a:ext>
            </a:extLst>
          </p:cNvPr>
          <p:cNvSpPr/>
          <p:nvPr/>
        </p:nvSpPr>
        <p:spPr>
          <a:xfrm>
            <a:off x="2115500" y="16542274"/>
            <a:ext cx="148040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55CD"/>
                </a:solidFill>
                <a:latin typeface="ArialMT"/>
              </a:rPr>
              <a:t>https://github.com/facebookresearch/detectron2</a:t>
            </a:r>
            <a:endParaRPr lang="en-US" dirty="0"/>
          </a:p>
        </p:txBody>
      </p:sp>
      <p:pic>
        <p:nvPicPr>
          <p:cNvPr id="7" name="Google Shape;179;p30">
            <a:extLst>
              <a:ext uri="{FF2B5EF4-FFF2-40B4-BE49-F238E27FC236}">
                <a16:creationId xmlns:a16="http://schemas.microsoft.com/office/drawing/2014/main" id="{7036E979-F859-46A4-8993-09ED53F3B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5500" y="7157989"/>
            <a:ext cx="15044547" cy="92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7F4120-1DAF-4DA5-9609-25D7B279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972" y="8818151"/>
            <a:ext cx="15354890" cy="4910911"/>
          </a:xfrm>
          <a:prstGeom prst="rect">
            <a:avLst/>
          </a:prstGeom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36BDF533-C3DA-486B-9DF4-AFE2714AE7AC}"/>
              </a:ext>
            </a:extLst>
          </p:cNvPr>
          <p:cNvSpPr/>
          <p:nvPr/>
        </p:nvSpPr>
        <p:spPr bwMode="auto">
          <a:xfrm>
            <a:off x="3618411" y="6703439"/>
            <a:ext cx="287383" cy="294576"/>
          </a:xfrm>
          <a:prstGeom prst="star5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8A7BD-102A-4E75-BA4E-8AE120DC71FA}"/>
              </a:ext>
            </a:extLst>
          </p:cNvPr>
          <p:cNvSpPr txBox="1"/>
          <p:nvPr/>
        </p:nvSpPr>
        <p:spPr>
          <a:xfrm>
            <a:off x="3618410" y="6165669"/>
            <a:ext cx="381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D8314-410E-4009-BE8E-C5C085EE64F2}"/>
              </a:ext>
            </a:extLst>
          </p:cNvPr>
          <p:cNvSpPr txBox="1"/>
          <p:nvPr/>
        </p:nvSpPr>
        <p:spPr>
          <a:xfrm>
            <a:off x="2886209" y="10613462"/>
            <a:ext cx="1803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YOLO v2</a:t>
            </a:r>
          </a:p>
        </p:txBody>
      </p:sp>
    </p:spTree>
    <p:extLst>
      <p:ext uri="{BB962C8B-B14F-4D97-AF65-F5344CB8AC3E}">
        <p14:creationId xmlns:p14="http://schemas.microsoft.com/office/powerpoint/2010/main" val="1148296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 err="1"/>
              <a:t>Usecase</a:t>
            </a:r>
            <a:r>
              <a:rPr lang="en-US" altLang="zh-CN" sz="9600" dirty="0"/>
              <a:t> discrepancy: Object detection vs. Imaging</a:t>
            </a:r>
            <a:endParaRPr lang="en-US" sz="9600" dirty="0"/>
          </a:p>
        </p:txBody>
      </p:sp>
      <p:pic>
        <p:nvPicPr>
          <p:cNvPr id="12" name="Picture 4" descr="Instance Segmentation Sample">
            <a:extLst>
              <a:ext uri="{FF2B5EF4-FFF2-40B4-BE49-F238E27FC236}">
                <a16:creationId xmlns:a16="http://schemas.microsoft.com/office/drawing/2014/main" id="{9CFDABBA-F537-465F-9A92-41B19D35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44" y="4839877"/>
            <a:ext cx="11303680" cy="847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A8AF67-3CD4-4503-9309-CCC2F7102537}"/>
              </a:ext>
            </a:extLst>
          </p:cNvPr>
          <p:cNvSpPr txBox="1"/>
          <p:nvPr/>
        </p:nvSpPr>
        <p:spPr>
          <a:xfrm>
            <a:off x="3480589" y="13677569"/>
            <a:ext cx="120329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Don’t know what is in the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Large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Less accurate segmentation is ok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Segmentation is limited by the low resolution of conv feature maps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1E436-5E99-474A-8E05-86A9076B1634}"/>
              </a:ext>
            </a:extLst>
          </p:cNvPr>
          <p:cNvSpPr txBox="1"/>
          <p:nvPr/>
        </p:nvSpPr>
        <p:spPr>
          <a:xfrm>
            <a:off x="19983569" y="14147833"/>
            <a:ext cx="148820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Know what is imaged, from protocols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Small number of object classes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accurate segmentation is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do not require real-time processing, e.g. &lt;500ms for a model call is ok in most cases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9B926-18A2-4CD9-B310-294C34F7C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r="24482" b="2771"/>
          <a:stretch/>
        </p:blipFill>
        <p:spPr>
          <a:xfrm>
            <a:off x="22195805" y="4036422"/>
            <a:ext cx="9481623" cy="94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0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the full resolution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Fully Convolutional Networks for Semantic Segmentation. https://arxiv.org/abs/1411.4038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8B1CC-F33A-4E35-B01E-4FEC97C7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23" y="6552110"/>
            <a:ext cx="20338268" cy="7751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13CB4-51B9-4DEF-8CB7-A40130FF95AE}"/>
              </a:ext>
            </a:extLst>
          </p:cNvPr>
          <p:cNvSpPr/>
          <p:nvPr/>
        </p:nvSpPr>
        <p:spPr>
          <a:xfrm>
            <a:off x="2076995" y="17817971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Deconvolution Network for Semantic Segmentation. https://arxiv.org/abs/1505.04366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3067891" y="7332345"/>
            <a:ext cx="115736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Bottle-neck at the very low-resolution layers</a:t>
            </a:r>
          </a:p>
        </p:txBody>
      </p:sp>
    </p:spTree>
    <p:extLst>
      <p:ext uri="{BB962C8B-B14F-4D97-AF65-F5344CB8AC3E}">
        <p14:creationId xmlns:p14="http://schemas.microsoft.com/office/powerpoint/2010/main" val="2508618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U-net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8370957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U-Net: Convolutional Networks for Biomedical Image Segmentation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https://arxiv.org/abs/1505.04597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4167625"/>
            <a:ext cx="11573692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Encoder-decoder architecture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Gradually reduce image size, increase number of filters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Remove the bottle-neck at the very low-resolution layers by adding the </a:t>
            </a:r>
            <a:r>
              <a:rPr lang="en-US" sz="4400" b="1" dirty="0"/>
              <a:t>long-range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/>
              <a:t>Downsample/upsample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Concatenate the filters, not add </a:t>
            </a:r>
            <a:r>
              <a:rPr lang="en-US" sz="4400" dirty="0">
                <a:sym typeface="Wingdings" panose="05000000000000000000" pitchFamily="2" charset="2"/>
              </a:rPr>
              <a:t> compare to the residual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Allow network to use information from different resolution levels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85830-AB52-4393-965E-2454053B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5" y="3999003"/>
            <a:ext cx="16964025" cy="13725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0ED270-33F7-41EF-810E-F4E17B2E85FA}"/>
              </a:ext>
            </a:extLst>
          </p:cNvPr>
          <p:cNvSpPr/>
          <p:nvPr/>
        </p:nvSpPr>
        <p:spPr>
          <a:xfrm>
            <a:off x="7063300" y="5488467"/>
            <a:ext cx="5493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skip-connection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5B26B7-016D-4986-851D-CFB32666D6AD}"/>
              </a:ext>
            </a:extLst>
          </p:cNvPr>
          <p:cNvSpPr/>
          <p:nvPr/>
        </p:nvSpPr>
        <p:spPr bwMode="auto">
          <a:xfrm rot="10800000">
            <a:off x="17608733" y="13467805"/>
            <a:ext cx="1672045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AB66B-0651-487D-8931-A71997817CB1}"/>
              </a:ext>
            </a:extLst>
          </p:cNvPr>
          <p:cNvSpPr txBox="1"/>
          <p:nvPr/>
        </p:nvSpPr>
        <p:spPr>
          <a:xfrm>
            <a:off x="19505159" y="13406956"/>
            <a:ext cx="2293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transpose conv, half the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499D6-D492-4A23-8213-FD73D4FAEA9D}"/>
              </a:ext>
            </a:extLst>
          </p:cNvPr>
          <p:cNvSpPr txBox="1"/>
          <p:nvPr/>
        </p:nvSpPr>
        <p:spPr>
          <a:xfrm>
            <a:off x="12098972" y="13968779"/>
            <a:ext cx="2293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Concatenate to have 1024 channels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93E904-9759-4A32-9FE3-9E12FB609FC7}"/>
              </a:ext>
            </a:extLst>
          </p:cNvPr>
          <p:cNvCxnSpPr>
            <a:cxnSpLocks/>
          </p:cNvCxnSpPr>
          <p:nvPr/>
        </p:nvCxnSpPr>
        <p:spPr>
          <a:xfrm flipH="1" flipV="1">
            <a:off x="10823734" y="13644579"/>
            <a:ext cx="1163047" cy="940526"/>
          </a:xfrm>
          <a:prstGeom prst="straightConnector1">
            <a:avLst/>
          </a:prstGeom>
          <a:ln w="101600"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1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Z-F net paper has other contributions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7E99F-852B-4581-A162-3D407C37AC5D}"/>
              </a:ext>
            </a:extLst>
          </p:cNvPr>
          <p:cNvSpPr/>
          <p:nvPr/>
        </p:nvSpPr>
        <p:spPr>
          <a:xfrm>
            <a:off x="1930395" y="18386423"/>
            <a:ext cx="12095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9194D-B736-4A5D-BB3A-695C7FDACBEF}"/>
              </a:ext>
            </a:extLst>
          </p:cNvPr>
          <p:cNvSpPr txBox="1"/>
          <p:nvPr/>
        </p:nvSpPr>
        <p:spPr>
          <a:xfrm>
            <a:off x="1475996" y="3791966"/>
            <a:ext cx="29218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 seminal paper for neural network visualization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Insights to understand convnet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in the NN visualization later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D9EB333-1885-4045-8AD7-84E8A457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68" y="7110412"/>
            <a:ext cx="13122058" cy="99913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69DD27C-BA18-479D-B16E-21212591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183" y="7204346"/>
            <a:ext cx="9415849" cy="94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2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</a:t>
            </a:r>
            <a:r>
              <a:rPr lang="en-US" altLang="zh-CN" sz="9600" dirty="0" err="1"/>
              <a:t>ResU</a:t>
            </a:r>
            <a:r>
              <a:rPr lang="en-US" altLang="zh-CN" sz="9600" dirty="0"/>
              <a:t>-net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C1173-1F30-42A1-91CD-755BB14D7A9F}"/>
              </a:ext>
            </a:extLst>
          </p:cNvPr>
          <p:cNvSpPr/>
          <p:nvPr/>
        </p:nvSpPr>
        <p:spPr>
          <a:xfrm>
            <a:off x="2076995" y="17955458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Road Extraction by Deep Residual U-Net. https://arxiv.org/abs/1711.10684</a:t>
            </a:r>
          </a:p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https://arxiv.org/abs/2008.06142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22000913" y="5519347"/>
            <a:ext cx="11573692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short-range </a:t>
            </a:r>
            <a:r>
              <a:rPr lang="en-US" sz="4400" b="1" dirty="0">
                <a:sym typeface="Wingdings" panose="05000000000000000000" pitchFamily="2" charset="2"/>
              </a:rPr>
              <a:t>residual connections </a:t>
            </a:r>
            <a:r>
              <a:rPr lang="en-US" sz="4400" dirty="0">
                <a:sym typeface="Wingdings" panose="05000000000000000000" pitchFamily="2" charset="2"/>
              </a:rPr>
              <a:t>in each block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Use interpolation for down/upsample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Add batch normalization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Downsample branch increases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Upsample branch decreases number of channels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8"/>
          <a:stretch/>
        </p:blipFill>
        <p:spPr>
          <a:xfrm>
            <a:off x="992186" y="4997610"/>
            <a:ext cx="20457617" cy="120066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4AA2A8-451A-4EB1-B905-C533FE181E25}"/>
              </a:ext>
            </a:extLst>
          </p:cNvPr>
          <p:cNvSpPr/>
          <p:nvPr/>
        </p:nvSpPr>
        <p:spPr bwMode="auto">
          <a:xfrm>
            <a:off x="851936" y="4766777"/>
            <a:ext cx="538983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533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Output layer and loss</a:t>
            </a:r>
            <a:endParaRPr lang="en-US" sz="9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16719-7FED-4DA4-B720-088FBCA6D74B}"/>
              </a:ext>
            </a:extLst>
          </p:cNvPr>
          <p:cNvSpPr txBox="1"/>
          <p:nvPr/>
        </p:nvSpPr>
        <p:spPr>
          <a:xfrm>
            <a:off x="16214067" y="4339903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Single-class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One target object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9E767F12-E971-4071-B19B-B7696C61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8" t="11918" b="64956"/>
          <a:stretch/>
        </p:blipFill>
        <p:spPr>
          <a:xfrm>
            <a:off x="7624252" y="3978118"/>
            <a:ext cx="7760376" cy="577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8B28C-4782-4E88-91EC-FBD281B17DFB}"/>
              </a:ext>
            </a:extLst>
          </p:cNvPr>
          <p:cNvSpPr txBox="1"/>
          <p:nvPr/>
        </p:nvSpPr>
        <p:spPr>
          <a:xfrm rot="3076418">
            <a:off x="1452051" y="8440696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2799-9595-4DA1-8774-2E44861B3775}"/>
              </a:ext>
            </a:extLst>
          </p:cNvPr>
          <p:cNvSpPr txBox="1"/>
          <p:nvPr/>
        </p:nvSpPr>
        <p:spPr>
          <a:xfrm>
            <a:off x="10878732" y="6454903"/>
            <a:ext cx="3564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B, K, H, 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E5D85-3A99-41D5-B591-39C0509A1BDB}"/>
              </a:ext>
            </a:extLst>
          </p:cNvPr>
          <p:cNvSpPr txBox="1"/>
          <p:nvPr/>
        </p:nvSpPr>
        <p:spPr>
          <a:xfrm>
            <a:off x="10600436" y="5209198"/>
            <a:ext cx="35648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B, C, H, 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8F986-AD42-4DD5-99C3-CCBDAE411419}"/>
              </a:ext>
            </a:extLst>
          </p:cNvPr>
          <p:cNvSpPr txBox="1"/>
          <p:nvPr/>
        </p:nvSpPr>
        <p:spPr>
          <a:xfrm>
            <a:off x="4604097" y="959614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F5B5D-418C-4C10-8F4B-3DB8FE46122D}"/>
              </a:ext>
            </a:extLst>
          </p:cNvPr>
          <p:cNvSpPr txBox="1"/>
          <p:nvPr/>
        </p:nvSpPr>
        <p:spPr>
          <a:xfrm rot="19326781">
            <a:off x="7945706" y="8450585"/>
            <a:ext cx="447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B141461F-5ADD-4713-AA22-EE07A6F5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202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D86C7D-0BF7-4548-8B3C-1168B0FF5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314" y="6866322"/>
            <a:ext cx="2853698" cy="368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D00509-E57C-4970-B976-DB80F75591B0}"/>
              </a:ext>
            </a:extLst>
          </p:cNvPr>
          <p:cNvSpPr txBox="1"/>
          <p:nvPr/>
        </p:nvSpPr>
        <p:spPr>
          <a:xfrm>
            <a:off x="25020104" y="7288696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  <a:p>
            <a:endParaRPr lang="en-US" dirty="0"/>
          </a:p>
          <a:p>
            <a:r>
              <a:rPr lang="en-US" sz="3200" dirty="0"/>
              <a:t>No need to count 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7EC3F3-DB06-4DA9-B699-73A46E5F28E8}"/>
              </a:ext>
            </a:extLst>
          </p:cNvPr>
          <p:cNvSpPr txBox="1"/>
          <p:nvPr/>
        </p:nvSpPr>
        <p:spPr>
          <a:xfrm>
            <a:off x="16118163" y="11170717"/>
            <a:ext cx="115736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Multi-class segmentation</a:t>
            </a:r>
          </a:p>
          <a:p>
            <a:endParaRPr lang="en-US" sz="4400" dirty="0">
              <a:sym typeface="Wingdings" panose="05000000000000000000" pitchFamily="2" charset="2"/>
            </a:endParaRPr>
          </a:p>
          <a:p>
            <a:r>
              <a:rPr lang="en-US" sz="4400" dirty="0">
                <a:sym typeface="Wingdings" panose="05000000000000000000" pitchFamily="2" charset="2"/>
              </a:rPr>
              <a:t>	More than one target objects in the label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>
              <a:sym typeface="Wingdings" panose="05000000000000000000" pitchFamily="2" charset="2"/>
            </a:endParaRPr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800802-6AE3-4256-9627-7B5592EC7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306" t="50090" r="24292" b="26469"/>
          <a:stretch/>
        </p:blipFill>
        <p:spPr>
          <a:xfrm>
            <a:off x="18579548" y="13437704"/>
            <a:ext cx="5307464" cy="5420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EDC817-2D43-4022-8B3E-72C6A5D54A9E}"/>
              </a:ext>
            </a:extLst>
          </p:cNvPr>
          <p:cNvSpPr txBox="1"/>
          <p:nvPr/>
        </p:nvSpPr>
        <p:spPr>
          <a:xfrm>
            <a:off x="24834574" y="14993700"/>
            <a:ext cx="6520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C=7+1</a:t>
            </a:r>
          </a:p>
          <a:p>
            <a:endParaRPr lang="en-US" dirty="0"/>
          </a:p>
          <a:p>
            <a:r>
              <a:rPr lang="en-US" sz="3200" dirty="0"/>
              <a:t>Need to count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/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DCCA5D-3B85-4932-9D50-44381DC3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1933583"/>
                <a:ext cx="8060668" cy="2337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/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E9EAEA-62D0-413D-A3D8-12437D2D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668" y="15255779"/>
                <a:ext cx="7605415" cy="233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4627D7C-C9E7-477C-B27E-060F21B66FB4}"/>
              </a:ext>
            </a:extLst>
          </p:cNvPr>
          <p:cNvSpPr txBox="1"/>
          <p:nvPr/>
        </p:nvSpPr>
        <p:spPr>
          <a:xfrm>
            <a:off x="12687652" y="12825943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C=1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C0359A-F542-4111-B3BC-66497A36DDAA}"/>
              </a:ext>
            </a:extLst>
          </p:cNvPr>
          <p:cNvSpPr txBox="1"/>
          <p:nvPr/>
        </p:nvSpPr>
        <p:spPr>
          <a:xfrm>
            <a:off x="12621391" y="16101622"/>
            <a:ext cx="324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C&gt;1</a:t>
            </a:r>
          </a:p>
        </p:txBody>
      </p:sp>
    </p:spTree>
    <p:extLst>
      <p:ext uri="{BB962C8B-B14F-4D97-AF65-F5344CB8AC3E}">
        <p14:creationId xmlns:p14="http://schemas.microsoft.com/office/powerpoint/2010/main" val="1191581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Segmentation : applied to landmark detection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001001"/>
            <a:ext cx="18288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Robust Facial Landmark Detection via a Fully-Convolutional Local-Global Context </a:t>
            </a:r>
            <a:r>
              <a:rPr lang="en-US" sz="2400" dirty="0" err="1"/>
              <a:t>Network.CVPR</a:t>
            </a:r>
            <a:r>
              <a:rPr lang="en-US" sz="2400" dirty="0"/>
              <a:t> 2018. </a:t>
            </a:r>
          </a:p>
          <a:p>
            <a:r>
              <a:rPr lang="en-US" sz="2400" dirty="0"/>
              <a:t>Landmark detection in Cardiac Magnetic Resonance Imaging Using A Convolutional Neural Network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https://arxiv.org/abs/2008.06142</a:t>
            </a:r>
          </a:p>
        </p:txBody>
      </p:sp>
      <p:pic>
        <p:nvPicPr>
          <p:cNvPr id="25" name="CH3_pts_3D_series0023-Body__0820">
            <a:hlinkClick r:id="" action="ppaction://media"/>
            <a:extLst>
              <a:ext uri="{FF2B5EF4-FFF2-40B4-BE49-F238E27FC236}">
                <a16:creationId xmlns:a16="http://schemas.microsoft.com/office/drawing/2014/main" id="{FE89DA60-E170-4067-B768-3FC221EED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7056" t="12205" r="17533" b="37293"/>
          <a:stretch/>
        </p:blipFill>
        <p:spPr>
          <a:xfrm>
            <a:off x="27372773" y="5025417"/>
            <a:ext cx="6308093" cy="5261583"/>
          </a:xfrm>
          <a:prstGeom prst="rect">
            <a:avLst/>
          </a:prstGeom>
        </p:spPr>
      </p:pic>
      <p:pic>
        <p:nvPicPr>
          <p:cNvPr id="27" name="CH4_pts_3D_series0021-Body__0820">
            <a:hlinkClick r:id="" action="ppaction://media"/>
            <a:extLst>
              <a:ext uri="{FF2B5EF4-FFF2-40B4-BE49-F238E27FC236}">
                <a16:creationId xmlns:a16="http://schemas.microsoft.com/office/drawing/2014/main" id="{DD3481BF-7C15-4792-9527-C05272D32A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8033" t="15609" r="16557" b="33889"/>
          <a:stretch/>
        </p:blipFill>
        <p:spPr>
          <a:xfrm>
            <a:off x="24443575" y="11238345"/>
            <a:ext cx="6308094" cy="5261582"/>
          </a:xfrm>
          <a:prstGeom prst="rect">
            <a:avLst/>
          </a:prstGeom>
        </p:spPr>
      </p:pic>
      <p:pic>
        <p:nvPicPr>
          <p:cNvPr id="29" name="CH2_pts_3D_series0022-Body__0820">
            <a:hlinkClick r:id="" action="ppaction://media"/>
            <a:extLst>
              <a:ext uri="{FF2B5EF4-FFF2-40B4-BE49-F238E27FC236}">
                <a16:creationId xmlns:a16="http://schemas.microsoft.com/office/drawing/2014/main" id="{40E452EF-87BD-42F3-BFCE-4FCFE8AC2A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1809" t="40768" r="35038" b="23076"/>
          <a:stretch/>
        </p:blipFill>
        <p:spPr>
          <a:xfrm>
            <a:off x="21424990" y="5073485"/>
            <a:ext cx="5801419" cy="5261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4F1ADF-D75D-49DB-B172-F24AF927D1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538" y="12474605"/>
            <a:ext cx="11753792" cy="28849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D57725-1994-4127-BDF1-6E242504CD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713" y="4619483"/>
            <a:ext cx="7305297" cy="716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4F1CF-7614-489A-9AF5-B429857175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0104" y="4860257"/>
            <a:ext cx="6542022" cy="101764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3162ADB-07C2-4EE9-A1A0-713C387DD25B}"/>
              </a:ext>
            </a:extLst>
          </p:cNvPr>
          <p:cNvSpPr txBox="1"/>
          <p:nvPr/>
        </p:nvSpPr>
        <p:spPr>
          <a:xfrm>
            <a:off x="6966221" y="15438098"/>
            <a:ext cx="158275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More robust than L2 regression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Consider surrounding context to detect landmarks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Handle the occlusion nicely</a:t>
            </a:r>
          </a:p>
        </p:txBody>
      </p:sp>
    </p:spTree>
    <p:extLst>
      <p:ext uri="{BB962C8B-B14F-4D97-AF65-F5344CB8AC3E}">
        <p14:creationId xmlns:p14="http://schemas.microsoft.com/office/powerpoint/2010/main" val="22277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CNN: </a:t>
            </a:r>
            <a:r>
              <a:rPr lang="en-US" altLang="zh-CN" sz="9600" dirty="0" err="1"/>
              <a:t>DnCNN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270813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Beyond a Gaussian Denoiser: Residual Learning of Deep CNN for Image Denoising</a:t>
            </a:r>
            <a:r>
              <a:rPr lang="en-US" sz="2400" dirty="0">
                <a:solidFill>
                  <a:srgbClr val="000000"/>
                </a:solidFill>
                <a:latin typeface="Lucida Grande"/>
              </a:rPr>
              <a:t>. https://arxiv.org/abs/1608.03981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80C07-BCA0-4CED-A93E-0DF42FB8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04" y="3745188"/>
            <a:ext cx="19716750" cy="425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DDCA4-7E0B-47BE-8CEA-2615823E66D2}"/>
              </a:ext>
            </a:extLst>
          </p:cNvPr>
          <p:cNvSpPr txBox="1"/>
          <p:nvPr/>
        </p:nvSpPr>
        <p:spPr>
          <a:xfrm>
            <a:off x="23787652" y="4929809"/>
            <a:ext cx="11675165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 + white noise as input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Noise as output </a:t>
            </a:r>
            <a:r>
              <a:rPr lang="en-US" dirty="0">
                <a:sym typeface="Wingdings" panose="05000000000000000000" pitchFamily="2" charset="2"/>
              </a:rPr>
              <a:t> residual learning (BL)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Image is cropped to random patches and these patches are used for training  patch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Many further development on top of this work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DAA50-988A-4C60-8A8F-14E75B79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618" y="9417291"/>
            <a:ext cx="10995372" cy="796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1F6AC-D6B1-40CE-9E50-4615F702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505" y="3745188"/>
            <a:ext cx="19354800" cy="156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Denoising with imaging physics</a:t>
            </a:r>
            <a:endParaRPr lang="en-US" sz="9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E01923-23E9-47EE-A699-F8AE3FEE0A26}"/>
              </a:ext>
            </a:extLst>
          </p:cNvPr>
          <p:cNvGrpSpPr>
            <a:grpSpLocks noChangeAspect="1"/>
          </p:cNvGrpSpPr>
          <p:nvPr/>
        </p:nvGrpSpPr>
        <p:grpSpPr>
          <a:xfrm>
            <a:off x="1927964" y="4301307"/>
            <a:ext cx="9081697" cy="5553036"/>
            <a:chOff x="2876461" y="12576509"/>
            <a:chExt cx="33977146" cy="207754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612668-C856-441C-936D-D90E64D20777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667AE9-2387-42B7-92B0-5CF8F7874813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C478EC-F594-4180-83D2-4095FD230BA3}"/>
                </a:ext>
              </a:extLst>
            </p:cNvPr>
            <p:cNvSpPr txBox="1"/>
            <p:nvPr/>
          </p:nvSpPr>
          <p:spPr>
            <a:xfrm>
              <a:off x="2876461" y="24364969"/>
              <a:ext cx="8279212" cy="390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White </a:t>
              </a:r>
            </a:p>
            <a:p>
              <a:r>
                <a:rPr lang="en-US" sz="2000" dirty="0"/>
                <a:t>noise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D6651F-023A-448F-9898-AEEEC38F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7973" y="12576509"/>
              <a:ext cx="6536986" cy="8730361"/>
            </a:xfrm>
            <a:prstGeom prst="rect">
              <a:avLst/>
            </a:prstGeom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5508FEC-C214-4AA5-B16C-13722F669604}"/>
                </a:ext>
              </a:extLst>
            </p:cNvPr>
            <p:cNvSpPr/>
            <p:nvPr/>
          </p:nvSpPr>
          <p:spPr bwMode="auto">
            <a:xfrm>
              <a:off x="9805480" y="21590214"/>
              <a:ext cx="1089499" cy="33956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sp>
          <p:nvSpPr>
            <p:cNvPr id="16" name="Flowchart: Or 15">
              <a:extLst>
                <a:ext uri="{FF2B5EF4-FFF2-40B4-BE49-F238E27FC236}">
                  <a16:creationId xmlns:a16="http://schemas.microsoft.com/office/drawing/2014/main" id="{BBD4AFC3-D01C-4BA2-8723-ACA4ABB42A2C}"/>
                </a:ext>
              </a:extLst>
            </p:cNvPr>
            <p:cNvSpPr/>
            <p:nvPr/>
          </p:nvSpPr>
          <p:spPr bwMode="auto">
            <a:xfrm>
              <a:off x="9315206" y="25140567"/>
              <a:ext cx="1924780" cy="1723549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n>
                  <a:solidFill>
                    <a:schemeClr val="tx1"/>
                  </a:solidFill>
                </a:ln>
                <a:noFill/>
                <a:latin typeface="Arial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61B04D6C-990D-4DF0-9644-52C3F33E56B0}"/>
                </a:ext>
              </a:extLst>
            </p:cNvPr>
            <p:cNvSpPr/>
            <p:nvPr/>
          </p:nvSpPr>
          <p:spPr bwMode="auto">
            <a:xfrm rot="16200000">
              <a:off x="7642527" y="25007689"/>
              <a:ext cx="1089499" cy="1989305"/>
            </a:xfrm>
            <a:prstGeom prst="downArrow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latin typeface="Arial"/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C96C72D9-FAFD-451B-9FCC-80606FD21D76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13769746" y="14047985"/>
              <a:ext cx="19234303" cy="285085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D71FB7-6F49-47C4-8CB0-A3E40A89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24000" y="24612732"/>
              <a:ext cx="6552144" cy="873922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E5B780B-F4D1-4B6F-AE7E-C739F2F52B12}"/>
                </a:ext>
              </a:extLst>
            </p:cNvPr>
            <p:cNvCxnSpPr>
              <a:stCxn id="16" idx="6"/>
            </p:cNvCxnSpPr>
            <p:nvPr/>
          </p:nvCxnSpPr>
          <p:spPr>
            <a:xfrm flipV="1">
              <a:off x="11239987" y="26002341"/>
              <a:ext cx="5925239" cy="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589FD8-28BA-4473-95FF-ED983586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4782" y="21590214"/>
              <a:ext cx="0" cy="29796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B90B034-EC9B-4839-979C-FED45CBAD759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9601CDF-826B-4286-93F6-617ADF82A43D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F09226-9E43-4A7D-B1E2-35B5DE689725}"/>
                </a:ext>
              </a:extLst>
            </p:cNvPr>
            <p:cNvSpPr txBox="1"/>
            <p:nvPr/>
          </p:nvSpPr>
          <p:spPr>
            <a:xfrm>
              <a:off x="28574395" y="24537817"/>
              <a:ext cx="8279212" cy="560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Adjust model parameters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5E3312-18BE-48FF-BBAF-51C39833AABA}"/>
              </a:ext>
            </a:extLst>
          </p:cNvPr>
          <p:cNvGrpSpPr>
            <a:grpSpLocks noChangeAspect="1"/>
          </p:cNvGrpSpPr>
          <p:nvPr/>
        </p:nvGrpSpPr>
        <p:grpSpPr>
          <a:xfrm>
            <a:off x="3926818" y="12235270"/>
            <a:ext cx="10272546" cy="4702630"/>
            <a:chOff x="7478581" y="11403571"/>
            <a:chExt cx="40311825" cy="1845419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92DD6A-C865-4278-9F10-FFF1334A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8581" y="11690331"/>
              <a:ext cx="6135267" cy="818035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2475C1-D937-427D-972D-57EF0799B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55139" y="15425475"/>
              <a:ext cx="5767530" cy="76900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0264351-FFD0-4F70-89B0-C591C750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8581" y="21677414"/>
              <a:ext cx="6135267" cy="818035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0D056C-B03F-4ECC-B3C8-B0B6D56A5C61}"/>
                </a:ext>
              </a:extLst>
            </p:cNvPr>
            <p:cNvSpPr txBox="1"/>
            <p:nvPr/>
          </p:nvSpPr>
          <p:spPr>
            <a:xfrm>
              <a:off x="14018203" y="11403571"/>
              <a:ext cx="16897342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G-factor map, from imaging physics, to show the noise distribution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199B29-7163-43F5-A0BD-F46A5DA6B243}"/>
                </a:ext>
              </a:extLst>
            </p:cNvPr>
            <p:cNvSpPr txBox="1"/>
            <p:nvPr/>
          </p:nvSpPr>
          <p:spPr>
            <a:xfrm>
              <a:off x="14082140" y="25822041"/>
              <a:ext cx="6464351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Images with real noise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050C90-539D-4159-880F-8F037861058C}"/>
                </a:ext>
              </a:extLst>
            </p:cNvPr>
            <p:cNvSpPr/>
            <p:nvPr/>
          </p:nvSpPr>
          <p:spPr bwMode="auto">
            <a:xfrm>
              <a:off x="17165226" y="16878138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Model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827D47-0DFE-4011-9617-2754149F968A}"/>
                </a:ext>
              </a:extLst>
            </p:cNvPr>
            <p:cNvSpPr/>
            <p:nvPr/>
          </p:nvSpPr>
          <p:spPr bwMode="auto">
            <a:xfrm>
              <a:off x="29154490" y="16898835"/>
              <a:ext cx="7699117" cy="4648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none" lIns="170688" tIns="85344" rIns="170688" bIns="853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latin typeface="Arial"/>
                </a:rPr>
                <a:t>Loss </a:t>
              </a:r>
            </a:p>
            <a:p>
              <a:pPr algn="ctr"/>
              <a:r>
                <a:rPr lang="en-US" sz="2000" dirty="0">
                  <a:latin typeface="Arial"/>
                </a:rPr>
                <a:t>function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6BC28E-E659-4E27-B25D-93285A675707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>
              <a:off x="24864343" y="192024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F8E57D82-411B-40AE-951A-AE47B442904D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 flipH="1">
              <a:off x="28094828" y="16638141"/>
              <a:ext cx="20698" cy="9797743"/>
            </a:xfrm>
            <a:prstGeom prst="curvedConnector4">
              <a:avLst>
                <a:gd name="adj1" fmla="val -13817695"/>
                <a:gd name="adj2" fmla="val 101152"/>
              </a:avLst>
            </a:prstGeom>
            <a:ln w="7620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48604D-DE3E-4A30-9859-6763E41EDA83}"/>
                </a:ext>
              </a:extLst>
            </p:cNvPr>
            <p:cNvSpPr txBox="1"/>
            <p:nvPr/>
          </p:nvSpPr>
          <p:spPr>
            <a:xfrm>
              <a:off x="41655140" y="23530032"/>
              <a:ext cx="6135266" cy="277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Clean images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AEFE0C-472E-40BC-A227-1574935F4536}"/>
                </a:ext>
              </a:extLst>
            </p:cNvPr>
            <p:cNvCxnSpPr>
              <a:cxnSpLocks/>
            </p:cNvCxnSpPr>
            <p:nvPr/>
          </p:nvCxnSpPr>
          <p:spPr>
            <a:xfrm>
              <a:off x="13613849" y="18452304"/>
              <a:ext cx="363653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FE549405-8716-4F50-B310-8ADEA067D0C2}"/>
                </a:ext>
              </a:extLst>
            </p:cNvPr>
            <p:cNvCxnSpPr>
              <a:stCxn id="28" idx="3"/>
              <a:endCxn id="31" idx="2"/>
            </p:cNvCxnSpPr>
            <p:nvPr/>
          </p:nvCxnSpPr>
          <p:spPr>
            <a:xfrm flipV="1">
              <a:off x="13613849" y="21526662"/>
              <a:ext cx="7400936" cy="424093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622397-E6A6-44B7-B6A9-EDEB0D69D78F}"/>
                </a:ext>
              </a:extLst>
            </p:cNvPr>
            <p:cNvCxnSpPr>
              <a:cxnSpLocks/>
            </p:cNvCxnSpPr>
            <p:nvPr/>
          </p:nvCxnSpPr>
          <p:spPr>
            <a:xfrm>
              <a:off x="36853607" y="19181700"/>
              <a:ext cx="4290147" cy="206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C20B7415-490D-4AA7-98FD-9955DC1C7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6291" y="1338470"/>
            <a:ext cx="15401154" cy="102139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58A0CF6-C1E5-4C07-B8F0-847C8BE9710F}"/>
              </a:ext>
            </a:extLst>
          </p:cNvPr>
          <p:cNvSpPr txBox="1"/>
          <p:nvPr/>
        </p:nvSpPr>
        <p:spPr>
          <a:xfrm>
            <a:off x="3814827" y="16987586"/>
            <a:ext cx="1269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 imaging physics knowledge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55E565F-D351-45F1-BD44-BAC7B90253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3700" y="11828527"/>
            <a:ext cx="17299628" cy="86047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7C5F545-4B07-4EEF-90D7-944863F5AFA3}"/>
              </a:ext>
            </a:extLst>
          </p:cNvPr>
          <p:cNvSpPr txBox="1"/>
          <p:nvPr/>
        </p:nvSpPr>
        <p:spPr>
          <a:xfrm>
            <a:off x="11958994" y="4255005"/>
            <a:ext cx="63290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Develop for consumer electronics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Not optimal for medical imaging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5B634F-ECC6-439E-A606-E66A145C1A4A}"/>
              </a:ext>
            </a:extLst>
          </p:cNvPr>
          <p:cNvSpPr/>
          <p:nvPr/>
        </p:nvSpPr>
        <p:spPr>
          <a:xfrm>
            <a:off x="2268371" y="18453845"/>
            <a:ext cx="16960533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General-purpose Deep Learning Image Denoising based on Magnetic Resonance Imaging Physics. US Patent application.</a:t>
            </a:r>
          </a:p>
        </p:txBody>
      </p:sp>
    </p:spTree>
    <p:extLst>
      <p:ext uri="{BB962C8B-B14F-4D97-AF65-F5344CB8AC3E}">
        <p14:creationId xmlns:p14="http://schemas.microsoft.com/office/powerpoint/2010/main" val="2392325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Single-image super-resolution CNN</a:t>
            </a:r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51375-37CD-4ECD-97CD-EE185EB9BE97}"/>
              </a:ext>
            </a:extLst>
          </p:cNvPr>
          <p:cNvSpPr/>
          <p:nvPr/>
        </p:nvSpPr>
        <p:spPr>
          <a:xfrm>
            <a:off x="2160104" y="1850164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Image Super-Resolution Using Deep Convolutional Networks. TPAMI 2016.</a:t>
            </a:r>
            <a:endParaRPr lang="en-US" sz="2400" dirty="0">
              <a:solidFill>
                <a:srgbClr val="000000"/>
              </a:solidFill>
              <a:latin typeface="Lucida Grand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25A73-F6DC-4DE1-837B-6A03D124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70" y="3791467"/>
            <a:ext cx="15308802" cy="6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4BD81-27FB-49F3-855E-3824480378DB}"/>
              </a:ext>
            </a:extLst>
          </p:cNvPr>
          <p:cNvSpPr txBox="1"/>
          <p:nvPr/>
        </p:nvSpPr>
        <p:spPr>
          <a:xfrm>
            <a:off x="19692730" y="4293704"/>
            <a:ext cx="13994296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low-resolution input is first upscale to the desired size using bicubic interpolation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CONV extracted patches from low-res image and convert them to low-res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CONV converts low-res feature map to high-res feature map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last CONV locally combined high-res feature maps to get the high-res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L2 norm as the loss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Inspire tons of following work 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8E4699-9616-401F-8D75-8061E1C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671" y="10433487"/>
            <a:ext cx="13944600" cy="79724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E348BD-8B78-4787-BE03-2A3A03EDCE04}"/>
              </a:ext>
            </a:extLst>
          </p:cNvPr>
          <p:cNvGrpSpPr/>
          <p:nvPr/>
        </p:nvGrpSpPr>
        <p:grpSpPr>
          <a:xfrm>
            <a:off x="4558747" y="2398524"/>
            <a:ext cx="26649087" cy="17178639"/>
            <a:chOff x="4361000" y="2892016"/>
            <a:chExt cx="26649087" cy="171786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E9E8B9-2318-440B-9C79-3525484A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000" y="2892016"/>
              <a:ext cx="26649087" cy="1717863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A12BCD-4E08-49C4-99B8-9532B66F9769}"/>
                </a:ext>
              </a:extLst>
            </p:cNvPr>
            <p:cNvSpPr/>
            <p:nvPr/>
          </p:nvSpPr>
          <p:spPr bwMode="auto">
            <a:xfrm>
              <a:off x="24171965" y="11304104"/>
              <a:ext cx="6838122" cy="8766551"/>
            </a:xfrm>
            <a:prstGeom prst="rect">
              <a:avLst/>
            </a:prstGeom>
            <a:noFill/>
            <a:ln w="1016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388222-647E-474A-A582-CD5BD2BEAB05}"/>
                </a:ext>
              </a:extLst>
            </p:cNvPr>
            <p:cNvSpPr/>
            <p:nvPr/>
          </p:nvSpPr>
          <p:spPr bwMode="auto">
            <a:xfrm>
              <a:off x="4400756" y="2892017"/>
              <a:ext cx="6838122" cy="8571114"/>
            </a:xfrm>
            <a:prstGeom prst="rect">
              <a:avLst/>
            </a:prstGeom>
            <a:noFill/>
            <a:ln w="101600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581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 lot more is out there …</a:t>
            </a:r>
            <a:endParaRPr lang="en-US" sz="10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227BC-AA5F-4BCC-A4FB-0B4D1ABC3116}"/>
              </a:ext>
            </a:extLst>
          </p:cNvPr>
          <p:cNvSpPr/>
          <p:nvPr/>
        </p:nvSpPr>
        <p:spPr>
          <a:xfrm>
            <a:off x="2039538" y="17905641"/>
            <a:ext cx="163625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AACYR+HelveticaNeue"/>
              </a:rPr>
              <a:t>https://www.paperswithcode.com/area/computer-vision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A1348-1FC0-497A-BFC1-2325C2E9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969" y="3472936"/>
            <a:ext cx="10523261" cy="13931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3F9A74-23E7-4DD6-B3AB-49541EC03A35}"/>
              </a:ext>
            </a:extLst>
          </p:cNvPr>
          <p:cNvSpPr/>
          <p:nvPr/>
        </p:nvSpPr>
        <p:spPr>
          <a:xfrm>
            <a:off x="21392522" y="15918897"/>
            <a:ext cx="99055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https://github.com/aiff22/PyNET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1124623-A199-4C83-B9E6-52CD43E9F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6"/>
          <a:stretch/>
        </p:blipFill>
        <p:spPr bwMode="auto">
          <a:xfrm>
            <a:off x="18708682" y="3986736"/>
            <a:ext cx="14647040" cy="118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0BF816-36E2-4DF3-8F19-D62CAC50517B}"/>
              </a:ext>
            </a:extLst>
          </p:cNvPr>
          <p:cNvSpPr/>
          <p:nvPr/>
        </p:nvSpPr>
        <p:spPr>
          <a:xfrm>
            <a:off x="22733863" y="16816295"/>
            <a:ext cx="6596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https://arxiv.org/pdf/2002.05509.pdf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144C2-C312-480E-B743-DAED15531CFD}"/>
              </a:ext>
            </a:extLst>
          </p:cNvPr>
          <p:cNvSpPr txBox="1"/>
          <p:nvPr/>
        </p:nvSpPr>
        <p:spPr>
          <a:xfrm>
            <a:off x="2336672" y="13761267"/>
            <a:ext cx="305678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Alexnet</a:t>
            </a:r>
            <a:r>
              <a:rPr lang="en-US" dirty="0"/>
              <a:t> 8 layers  with weights to 16 – 19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use 3x3 conv kernel with stride 1 </a:t>
            </a:r>
            <a:r>
              <a:rPr lang="en-US" dirty="0">
                <a:sym typeface="Wingdings" panose="05000000000000000000" pitchFamily="2" charset="2"/>
              </a:rPr>
              <a:t> do not change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Solely relying on max pooling to reduce image size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ReLU</a:t>
            </a:r>
            <a:r>
              <a:rPr lang="en-US" dirty="0">
                <a:sym typeface="Wingdings" panose="05000000000000000000" pitchFamily="2" charset="2"/>
              </a:rPr>
              <a:t> after every CONV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2E886-BD25-415C-B998-33F3DCE60378}"/>
              </a:ext>
            </a:extLst>
          </p:cNvPr>
          <p:cNvSpPr/>
          <p:nvPr/>
        </p:nvSpPr>
        <p:spPr bwMode="auto">
          <a:xfrm>
            <a:off x="799059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2BA1E-9EA9-4201-80A7-975BD0BAE1C2}"/>
              </a:ext>
            </a:extLst>
          </p:cNvPr>
          <p:cNvSpPr/>
          <p:nvPr/>
        </p:nvSpPr>
        <p:spPr bwMode="auto">
          <a:xfrm>
            <a:off x="967811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FDDF-578A-43BA-8776-FDBC14180B15}"/>
              </a:ext>
            </a:extLst>
          </p:cNvPr>
          <p:cNvSpPr/>
          <p:nvPr/>
        </p:nvSpPr>
        <p:spPr bwMode="auto">
          <a:xfrm>
            <a:off x="883435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48C3C-1C85-4661-82B9-1E1E4128F24D}"/>
              </a:ext>
            </a:extLst>
          </p:cNvPr>
          <p:cNvSpPr/>
          <p:nvPr/>
        </p:nvSpPr>
        <p:spPr bwMode="auto">
          <a:xfrm>
            <a:off x="1052187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B6D610-EA68-41AD-BC7B-BD393FBADA6F}"/>
              </a:ext>
            </a:extLst>
          </p:cNvPr>
          <p:cNvSpPr/>
          <p:nvPr/>
        </p:nvSpPr>
        <p:spPr bwMode="auto">
          <a:xfrm>
            <a:off x="12209403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21AD77-93A8-461E-8854-77B09E6655D0}"/>
              </a:ext>
            </a:extLst>
          </p:cNvPr>
          <p:cNvSpPr/>
          <p:nvPr/>
        </p:nvSpPr>
        <p:spPr bwMode="auto">
          <a:xfrm>
            <a:off x="1136564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63E3D4-B1C8-4A80-B18A-C69075F94578}"/>
              </a:ext>
            </a:extLst>
          </p:cNvPr>
          <p:cNvSpPr/>
          <p:nvPr/>
        </p:nvSpPr>
        <p:spPr bwMode="auto">
          <a:xfrm>
            <a:off x="1389692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3C3FE-253C-484D-AD90-60CF8AA027DC}"/>
              </a:ext>
            </a:extLst>
          </p:cNvPr>
          <p:cNvSpPr/>
          <p:nvPr/>
        </p:nvSpPr>
        <p:spPr bwMode="auto">
          <a:xfrm>
            <a:off x="15584451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E81F96-0789-47C8-AA67-CE01F02D972A}"/>
              </a:ext>
            </a:extLst>
          </p:cNvPr>
          <p:cNvSpPr/>
          <p:nvPr/>
        </p:nvSpPr>
        <p:spPr bwMode="auto">
          <a:xfrm>
            <a:off x="14740689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7E4CC-DC59-491A-A9D6-91A93779C33E}"/>
              </a:ext>
            </a:extLst>
          </p:cNvPr>
          <p:cNvSpPr/>
          <p:nvPr/>
        </p:nvSpPr>
        <p:spPr bwMode="auto">
          <a:xfrm>
            <a:off x="1727197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D01CEA-A4BF-419E-BB40-7E064B5C1450}"/>
              </a:ext>
            </a:extLst>
          </p:cNvPr>
          <p:cNvSpPr/>
          <p:nvPr/>
        </p:nvSpPr>
        <p:spPr bwMode="auto">
          <a:xfrm>
            <a:off x="18959499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50F07A-7E21-4B80-B431-19CDD9282391}"/>
              </a:ext>
            </a:extLst>
          </p:cNvPr>
          <p:cNvSpPr/>
          <p:nvPr/>
        </p:nvSpPr>
        <p:spPr bwMode="auto">
          <a:xfrm>
            <a:off x="18115737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B15D48-B20A-4771-9BFD-27824319E884}"/>
              </a:ext>
            </a:extLst>
          </p:cNvPr>
          <p:cNvSpPr/>
          <p:nvPr/>
        </p:nvSpPr>
        <p:spPr bwMode="auto">
          <a:xfrm>
            <a:off x="1642821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B2E7F-EA66-4308-9A1A-B00E2F55E6FF}"/>
              </a:ext>
            </a:extLst>
          </p:cNvPr>
          <p:cNvSpPr/>
          <p:nvPr/>
        </p:nvSpPr>
        <p:spPr bwMode="auto">
          <a:xfrm>
            <a:off x="20647023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302B76-B3EF-44BA-8B31-3327F3076983}"/>
              </a:ext>
            </a:extLst>
          </p:cNvPr>
          <p:cNvSpPr/>
          <p:nvPr/>
        </p:nvSpPr>
        <p:spPr bwMode="auto">
          <a:xfrm>
            <a:off x="22334547" y="3719473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4FC526-8A9D-40DF-A30C-DB4BB2D6BF45}"/>
              </a:ext>
            </a:extLst>
          </p:cNvPr>
          <p:cNvSpPr/>
          <p:nvPr/>
        </p:nvSpPr>
        <p:spPr bwMode="auto">
          <a:xfrm>
            <a:off x="2149078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D3945F-6FC3-4E82-8532-696326B43EF8}"/>
              </a:ext>
            </a:extLst>
          </p:cNvPr>
          <p:cNvSpPr/>
          <p:nvPr/>
        </p:nvSpPr>
        <p:spPr bwMode="auto">
          <a:xfrm>
            <a:off x="19803261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6EF48F-3B86-4F68-A77E-E3F59A8F6964}"/>
              </a:ext>
            </a:extLst>
          </p:cNvPr>
          <p:cNvSpPr/>
          <p:nvPr/>
        </p:nvSpPr>
        <p:spPr bwMode="auto">
          <a:xfrm>
            <a:off x="13053165" y="3719473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4EB4D-914B-4955-AD1D-A4A2BE3ADDED}"/>
              </a:ext>
            </a:extLst>
          </p:cNvPr>
          <p:cNvSpPr/>
          <p:nvPr/>
        </p:nvSpPr>
        <p:spPr bwMode="auto">
          <a:xfrm>
            <a:off x="2317830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1B00A9-DD54-46A0-9407-4F57B9B5FEFD}"/>
              </a:ext>
            </a:extLst>
          </p:cNvPr>
          <p:cNvSpPr/>
          <p:nvPr/>
        </p:nvSpPr>
        <p:spPr bwMode="auto">
          <a:xfrm>
            <a:off x="24022071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D38B4D-3085-4C2E-84C8-15F79F57069D}"/>
              </a:ext>
            </a:extLst>
          </p:cNvPr>
          <p:cNvSpPr/>
          <p:nvPr/>
        </p:nvSpPr>
        <p:spPr bwMode="auto">
          <a:xfrm>
            <a:off x="24865839" y="3719473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DB0462-DABD-4195-920F-173385D224DF}"/>
              </a:ext>
            </a:extLst>
          </p:cNvPr>
          <p:cNvCxnSpPr>
            <a:cxnSpLocks/>
          </p:cNvCxnSpPr>
          <p:nvPr/>
        </p:nvCxnSpPr>
        <p:spPr>
          <a:xfrm>
            <a:off x="7122404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F604F7-FF6F-4D1E-88F1-1322D117DA57}"/>
              </a:ext>
            </a:extLst>
          </p:cNvPr>
          <p:cNvCxnSpPr>
            <a:cxnSpLocks/>
          </p:cNvCxnSpPr>
          <p:nvPr/>
        </p:nvCxnSpPr>
        <p:spPr>
          <a:xfrm>
            <a:off x="25821711" y="5926460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7B7E9D-0FFA-4D21-AA58-61BBCD717E53}"/>
              </a:ext>
            </a:extLst>
          </p:cNvPr>
          <p:cNvSpPr txBox="1"/>
          <p:nvPr/>
        </p:nvSpPr>
        <p:spPr>
          <a:xfrm>
            <a:off x="26797625" y="5464795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B1072E-8416-4366-BD33-8E3A63C4B8CA}"/>
              </a:ext>
            </a:extLst>
          </p:cNvPr>
          <p:cNvSpPr/>
          <p:nvPr/>
        </p:nvSpPr>
        <p:spPr>
          <a:xfrm>
            <a:off x="3349899" y="5372462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16</a:t>
            </a:r>
            <a:endParaRPr lang="en-US" sz="3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A8C758-8FF8-4C2D-9CE1-8DE2CF7C770A}"/>
              </a:ext>
            </a:extLst>
          </p:cNvPr>
          <p:cNvSpPr/>
          <p:nvPr/>
        </p:nvSpPr>
        <p:spPr bwMode="auto">
          <a:xfrm>
            <a:off x="7990593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A2E1F7-A45B-4D10-B2E9-4A8C7990D785}"/>
              </a:ext>
            </a:extLst>
          </p:cNvPr>
          <p:cNvSpPr/>
          <p:nvPr/>
        </p:nvSpPr>
        <p:spPr bwMode="auto">
          <a:xfrm>
            <a:off x="9625629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D8F7AE-E8A7-4A98-8889-353CB4475E31}"/>
              </a:ext>
            </a:extLst>
          </p:cNvPr>
          <p:cNvSpPr/>
          <p:nvPr/>
        </p:nvSpPr>
        <p:spPr bwMode="auto">
          <a:xfrm>
            <a:off x="880811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64</a:t>
            </a:r>
            <a:endParaRPr lang="en-US" sz="1600" dirty="0"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3F58FF-EE0D-4013-AAA6-1E8124A9F95C}"/>
              </a:ext>
            </a:extLst>
          </p:cNvPr>
          <p:cNvSpPr/>
          <p:nvPr/>
        </p:nvSpPr>
        <p:spPr bwMode="auto">
          <a:xfrm>
            <a:off x="1044314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F3E4F-E942-4558-A1DD-CF4A2CDDF6FA}"/>
              </a:ext>
            </a:extLst>
          </p:cNvPr>
          <p:cNvSpPr/>
          <p:nvPr/>
        </p:nvSpPr>
        <p:spPr bwMode="auto">
          <a:xfrm>
            <a:off x="1207818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8F3270-D8D1-4D5D-93E8-2353DD5D6620}"/>
              </a:ext>
            </a:extLst>
          </p:cNvPr>
          <p:cNvSpPr/>
          <p:nvPr/>
        </p:nvSpPr>
        <p:spPr bwMode="auto">
          <a:xfrm>
            <a:off x="1126066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128</a:t>
            </a:r>
            <a:endParaRPr lang="en-US" sz="1600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1D7E6C-E888-4240-B15D-F125309F6C5F}"/>
              </a:ext>
            </a:extLst>
          </p:cNvPr>
          <p:cNvSpPr/>
          <p:nvPr/>
        </p:nvSpPr>
        <p:spPr bwMode="auto">
          <a:xfrm>
            <a:off x="1371321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1D998D-71A7-4617-81F1-EDB68EDAFCE8}"/>
              </a:ext>
            </a:extLst>
          </p:cNvPr>
          <p:cNvSpPr/>
          <p:nvPr/>
        </p:nvSpPr>
        <p:spPr bwMode="auto">
          <a:xfrm>
            <a:off x="1616577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18A4E4-E904-46C5-9FBE-53478459ECD5}"/>
              </a:ext>
            </a:extLst>
          </p:cNvPr>
          <p:cNvSpPr/>
          <p:nvPr/>
        </p:nvSpPr>
        <p:spPr bwMode="auto">
          <a:xfrm>
            <a:off x="1453073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02ADA0-5111-48C7-8E41-0B442646563D}"/>
              </a:ext>
            </a:extLst>
          </p:cNvPr>
          <p:cNvSpPr/>
          <p:nvPr/>
        </p:nvSpPr>
        <p:spPr bwMode="auto">
          <a:xfrm>
            <a:off x="1780080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7EA573-85EB-4ED7-BF82-5A4EDCA1ED58}"/>
              </a:ext>
            </a:extLst>
          </p:cNvPr>
          <p:cNvSpPr/>
          <p:nvPr/>
        </p:nvSpPr>
        <p:spPr bwMode="auto">
          <a:xfrm>
            <a:off x="2025336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337C98-830F-4A0D-AA24-AA6888B9D341}"/>
              </a:ext>
            </a:extLst>
          </p:cNvPr>
          <p:cNvSpPr/>
          <p:nvPr/>
        </p:nvSpPr>
        <p:spPr bwMode="auto">
          <a:xfrm>
            <a:off x="1861832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2A7196-7C44-40EC-A133-1983212599BE}"/>
              </a:ext>
            </a:extLst>
          </p:cNvPr>
          <p:cNvSpPr/>
          <p:nvPr/>
        </p:nvSpPr>
        <p:spPr bwMode="auto">
          <a:xfrm>
            <a:off x="1698329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512</a:t>
            </a:r>
            <a:endParaRPr lang="en-US" sz="1600" dirty="0"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E8CB6C-BF6F-44F8-8509-F46E68587F17}"/>
              </a:ext>
            </a:extLst>
          </p:cNvPr>
          <p:cNvSpPr/>
          <p:nvPr/>
        </p:nvSpPr>
        <p:spPr bwMode="auto">
          <a:xfrm>
            <a:off x="21888399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96BDC2-2E0E-4689-AD92-4FF82065B9FA}"/>
              </a:ext>
            </a:extLst>
          </p:cNvPr>
          <p:cNvSpPr/>
          <p:nvPr/>
        </p:nvSpPr>
        <p:spPr bwMode="auto">
          <a:xfrm>
            <a:off x="24340953" y="8557192"/>
            <a:ext cx="697270" cy="441397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Max Pool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03976-BAB3-418D-A3AA-47D54501874D}"/>
              </a:ext>
            </a:extLst>
          </p:cNvPr>
          <p:cNvSpPr/>
          <p:nvPr/>
        </p:nvSpPr>
        <p:spPr bwMode="auto">
          <a:xfrm>
            <a:off x="22705917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CB8A26-EE31-4B4E-86BD-446AC5E91C73}"/>
              </a:ext>
            </a:extLst>
          </p:cNvPr>
          <p:cNvSpPr/>
          <p:nvPr/>
        </p:nvSpPr>
        <p:spPr bwMode="auto">
          <a:xfrm>
            <a:off x="2107088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A4B259-2754-49F1-9363-AA0D43235417}"/>
              </a:ext>
            </a:extLst>
          </p:cNvPr>
          <p:cNvSpPr/>
          <p:nvPr/>
        </p:nvSpPr>
        <p:spPr bwMode="auto">
          <a:xfrm>
            <a:off x="12895701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3x3, 256</a:t>
            </a:r>
            <a:endParaRPr lang="en-US" sz="1600" dirty="0"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4CA9FB-A064-4850-825F-9563D1FE118B}"/>
              </a:ext>
            </a:extLst>
          </p:cNvPr>
          <p:cNvSpPr/>
          <p:nvPr/>
        </p:nvSpPr>
        <p:spPr bwMode="auto">
          <a:xfrm>
            <a:off x="25158471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>
                <a:latin typeface="Arial"/>
              </a:rPr>
              <a:t>FC1, D=4096</a:t>
            </a:r>
            <a:endParaRPr lang="en-US" sz="1800" dirty="0">
              <a:latin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9B9A95-66DE-4D19-B571-C3742F36E690}"/>
              </a:ext>
            </a:extLst>
          </p:cNvPr>
          <p:cNvSpPr/>
          <p:nvPr/>
        </p:nvSpPr>
        <p:spPr bwMode="auto">
          <a:xfrm>
            <a:off x="25975989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FC2, D=4096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17EAE-ABA5-4AB7-B113-4ACA227B5C07}"/>
              </a:ext>
            </a:extLst>
          </p:cNvPr>
          <p:cNvSpPr/>
          <p:nvPr/>
        </p:nvSpPr>
        <p:spPr bwMode="auto">
          <a:xfrm>
            <a:off x="26793498" y="8557192"/>
            <a:ext cx="697270" cy="44139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4000" dirty="0"/>
              <a:t>FC3, D=1000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646303-313C-4E12-8C02-C44CD55BB6FE}"/>
              </a:ext>
            </a:extLst>
          </p:cNvPr>
          <p:cNvCxnSpPr>
            <a:cxnSpLocks/>
          </p:cNvCxnSpPr>
          <p:nvPr/>
        </p:nvCxnSpPr>
        <p:spPr>
          <a:xfrm>
            <a:off x="7122404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F74C57E-AFF2-459C-BFE2-A2A7B2C39B20}"/>
              </a:ext>
            </a:extLst>
          </p:cNvPr>
          <p:cNvCxnSpPr>
            <a:cxnSpLocks/>
          </p:cNvCxnSpPr>
          <p:nvPr/>
        </p:nvCxnSpPr>
        <p:spPr>
          <a:xfrm>
            <a:off x="27749370" y="10886227"/>
            <a:ext cx="776324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6C5EA80-379C-4768-B59B-F0B8FD8BBDCC}"/>
              </a:ext>
            </a:extLst>
          </p:cNvPr>
          <p:cNvSpPr txBox="1"/>
          <p:nvPr/>
        </p:nvSpPr>
        <p:spPr>
          <a:xfrm>
            <a:off x="28725284" y="10424562"/>
            <a:ext cx="292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FB1ED6-8EB4-4385-9B9B-47396F613448}"/>
              </a:ext>
            </a:extLst>
          </p:cNvPr>
          <p:cNvSpPr/>
          <p:nvPr/>
        </p:nvSpPr>
        <p:spPr>
          <a:xfrm>
            <a:off x="3349899" y="10332229"/>
            <a:ext cx="324479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/>
              <a:t>VGG 19</a:t>
            </a:r>
            <a:endParaRPr lang="en-US" sz="3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11FCCC-22F9-4670-AACB-CFABDFC4D9BF}"/>
              </a:ext>
            </a:extLst>
          </p:cNvPr>
          <p:cNvSpPr/>
          <p:nvPr/>
        </p:nvSpPr>
        <p:spPr bwMode="auto">
          <a:xfrm>
            <a:off x="1534825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256</a:t>
            </a:r>
            <a:endParaRPr lang="en-US" sz="1600" dirty="0">
              <a:latin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071519-8D83-4CED-9790-6A6388401AF7}"/>
              </a:ext>
            </a:extLst>
          </p:cNvPr>
          <p:cNvSpPr/>
          <p:nvPr/>
        </p:nvSpPr>
        <p:spPr bwMode="auto">
          <a:xfrm>
            <a:off x="1943584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07ACF9-77B0-4BF2-9360-EB6CA13A41BD}"/>
              </a:ext>
            </a:extLst>
          </p:cNvPr>
          <p:cNvSpPr/>
          <p:nvPr/>
        </p:nvSpPr>
        <p:spPr bwMode="auto">
          <a:xfrm>
            <a:off x="23523435" y="8557192"/>
            <a:ext cx="697270" cy="4413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eaVert" wrap="none" rtlCol="0" anchor="ctr"/>
          <a:lstStyle/>
          <a:p>
            <a:pPr algn="ctr"/>
            <a:r>
              <a:rPr lang="en-US" sz="3600" dirty="0">
                <a:latin typeface="Arial"/>
              </a:rPr>
              <a:t>CONV, 3x3</a:t>
            </a:r>
            <a:r>
              <a:rPr lang="en-US" sz="3600" dirty="0"/>
              <a:t>, 512</a:t>
            </a:r>
            <a:endParaRPr lang="en-US" sz="1600" dirty="0">
              <a:latin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9B9CF6-6B45-45A3-B55D-9373FEDE6C40}"/>
              </a:ext>
            </a:extLst>
          </p:cNvPr>
          <p:cNvSpPr txBox="1"/>
          <p:nvPr/>
        </p:nvSpPr>
        <p:spPr>
          <a:xfrm>
            <a:off x="26209873" y="15601897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7.3%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877437-5FF3-42D0-ACD5-ADAB3A2BC2EB}"/>
              </a:ext>
            </a:extLst>
          </p:cNvPr>
          <p:cNvSpPr txBox="1"/>
          <p:nvPr/>
        </p:nvSpPr>
        <p:spPr>
          <a:xfrm>
            <a:off x="29921301" y="3491987"/>
            <a:ext cx="568464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Bx3x224x224 inputs</a:t>
            </a:r>
          </a:p>
          <a:p>
            <a:endParaRPr lang="en-US" dirty="0"/>
          </a:p>
          <a:p>
            <a:r>
              <a:rPr lang="en-US" dirty="0"/>
              <a:t>VGG16: ~138M parameters</a:t>
            </a:r>
          </a:p>
          <a:p>
            <a:endParaRPr lang="en-US" dirty="0"/>
          </a:p>
          <a:p>
            <a:r>
              <a:rPr lang="en-US" dirty="0"/>
              <a:t>FC1: ~74% of total #paras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0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/>
              <a:t>VGG net, 2014</a:t>
            </a:r>
            <a:endParaRPr lang="en-US" sz="13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825B-D2F2-4D8B-A2C0-5C11CB6BB973}"/>
              </a:ext>
            </a:extLst>
          </p:cNvPr>
          <p:cNvSpPr/>
          <p:nvPr/>
        </p:nvSpPr>
        <p:spPr>
          <a:xfrm>
            <a:off x="1930395" y="1833898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ucida Grande"/>
              </a:rPr>
              <a:t>Very Deep Convolutional Networks for Large-Scale Image Recognition. https://arxiv.org/abs/1409.1556</a:t>
            </a:r>
            <a:endParaRPr lang="en-US" sz="24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03830E-082E-4AE6-9993-E5D3AE4804C2}"/>
              </a:ext>
            </a:extLst>
          </p:cNvPr>
          <p:cNvSpPr txBox="1"/>
          <p:nvPr/>
        </p:nvSpPr>
        <p:spPr>
          <a:xfrm>
            <a:off x="1930395" y="3503346"/>
            <a:ext cx="305678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Stack small CONV layers to gain larger receptive fields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Reduced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Cleaner architecture design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has the expensive FC layer</a:t>
            </a:r>
          </a:p>
        </p:txBody>
      </p:sp>
      <p:graphicFrame>
        <p:nvGraphicFramePr>
          <p:cNvPr id="64" name="Table 7">
            <a:extLst>
              <a:ext uri="{FF2B5EF4-FFF2-40B4-BE49-F238E27FC236}">
                <a16:creationId xmlns:a16="http://schemas.microsoft.com/office/drawing/2014/main" id="{BEF1886E-1DFB-4AA8-8691-F0FCB781F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5506"/>
              </p:ext>
            </p:extLst>
          </p:nvPr>
        </p:nvGraphicFramePr>
        <p:xfrm>
          <a:off x="1686823" y="8207175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69" name="Table 7">
            <a:extLst>
              <a:ext uri="{FF2B5EF4-FFF2-40B4-BE49-F238E27FC236}">
                <a16:creationId xmlns:a16="http://schemas.microsoft.com/office/drawing/2014/main" id="{2BC0CCCA-2D61-4E66-BA62-827F5DD81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79560"/>
              </p:ext>
            </p:extLst>
          </p:nvPr>
        </p:nvGraphicFramePr>
        <p:xfrm>
          <a:off x="10396768" y="8296977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0" name="Table 7">
            <a:extLst>
              <a:ext uri="{FF2B5EF4-FFF2-40B4-BE49-F238E27FC236}">
                <a16:creationId xmlns:a16="http://schemas.microsoft.com/office/drawing/2014/main" id="{B733A650-BFBA-445C-8C65-145A2ABB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70989"/>
              </p:ext>
            </p:extLst>
          </p:nvPr>
        </p:nvGraphicFramePr>
        <p:xfrm>
          <a:off x="19106713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1" name="Table 7">
            <a:extLst>
              <a:ext uri="{FF2B5EF4-FFF2-40B4-BE49-F238E27FC236}">
                <a16:creationId xmlns:a16="http://schemas.microsoft.com/office/drawing/2014/main" id="{4B7B18EB-8402-46D1-8FF0-26B375AB2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78815"/>
              </p:ext>
            </p:extLst>
          </p:nvPr>
        </p:nvGraphicFramePr>
        <p:xfrm>
          <a:off x="27816658" y="8320592"/>
          <a:ext cx="7622800" cy="731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850">
                  <a:extLst>
                    <a:ext uri="{9D8B030D-6E8A-4147-A177-3AD203B41FA5}">
                      <a16:colId xmlns:a16="http://schemas.microsoft.com/office/drawing/2014/main" val="4188715170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142911520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14242564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810012955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2342220546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52850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  <a:tr h="687304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27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8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42769"/>
                  </a:ext>
                </a:extLst>
              </a:tr>
              <a:tr h="717927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8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73537"/>
                  </a:ext>
                </a:extLst>
              </a:tr>
            </a:tbl>
          </a:graphicData>
        </a:graphic>
      </p:graphicFrame>
      <p:graphicFrame>
        <p:nvGraphicFramePr>
          <p:cNvPr id="72" name="Table 7">
            <a:extLst>
              <a:ext uri="{FF2B5EF4-FFF2-40B4-BE49-F238E27FC236}">
                <a16:creationId xmlns:a16="http://schemas.microsoft.com/office/drawing/2014/main" id="{B127AB3C-FA8D-4326-9F41-DC9513595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99630"/>
              </p:ext>
            </p:extLst>
          </p:nvPr>
        </p:nvGraphicFramePr>
        <p:xfrm>
          <a:off x="20984315" y="1017581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7" name="Table 7">
            <a:extLst>
              <a:ext uri="{FF2B5EF4-FFF2-40B4-BE49-F238E27FC236}">
                <a16:creationId xmlns:a16="http://schemas.microsoft.com/office/drawing/2014/main" id="{041B455D-26E8-4BBF-BF2D-F2858DABC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58872"/>
              </p:ext>
            </p:extLst>
          </p:nvPr>
        </p:nvGraphicFramePr>
        <p:xfrm>
          <a:off x="3564425" y="10005688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8" name="Table 7">
            <a:extLst>
              <a:ext uri="{FF2B5EF4-FFF2-40B4-BE49-F238E27FC236}">
                <a16:creationId xmlns:a16="http://schemas.microsoft.com/office/drawing/2014/main" id="{CD24EE1C-FB0B-4703-9797-13F9B6DCA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78573"/>
              </p:ext>
            </p:extLst>
          </p:nvPr>
        </p:nvGraphicFramePr>
        <p:xfrm>
          <a:off x="12303681" y="101257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5E3E03-3107-4D5C-BB0B-2C3099D5F87D}"/>
              </a:ext>
            </a:extLst>
          </p:cNvPr>
          <p:cNvCxnSpPr/>
          <p:nvPr/>
        </p:nvCxnSpPr>
        <p:spPr>
          <a:xfrm>
            <a:off x="23867624" y="10175819"/>
            <a:ext cx="6803965" cy="864358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457E2AD-41F4-4CB0-8A1E-8493757642B0}"/>
              </a:ext>
            </a:extLst>
          </p:cNvPr>
          <p:cNvCxnSpPr>
            <a:cxnSpLocks/>
          </p:cNvCxnSpPr>
          <p:nvPr/>
        </p:nvCxnSpPr>
        <p:spPr>
          <a:xfrm flipV="1">
            <a:off x="23867624" y="11967044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A69FCFE-F871-42C8-892B-629149A0E9D0}"/>
              </a:ext>
            </a:extLst>
          </p:cNvPr>
          <p:cNvCxnSpPr>
            <a:cxnSpLocks/>
          </p:cNvCxnSpPr>
          <p:nvPr/>
        </p:nvCxnSpPr>
        <p:spPr>
          <a:xfrm>
            <a:off x="14180350" y="9211377"/>
            <a:ext cx="6803965" cy="91440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34A6B72-A4A9-4EB2-80A2-C0E422B6E69C}"/>
              </a:ext>
            </a:extLst>
          </p:cNvPr>
          <p:cNvCxnSpPr>
            <a:cxnSpLocks/>
          </p:cNvCxnSpPr>
          <p:nvPr/>
        </p:nvCxnSpPr>
        <p:spPr>
          <a:xfrm flipV="1">
            <a:off x="14180350" y="11002602"/>
            <a:ext cx="6803965" cy="928360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D66851-3DF5-43D2-B0B6-C9883343FCAF}"/>
              </a:ext>
            </a:extLst>
          </p:cNvPr>
          <p:cNvCxnSpPr>
            <a:cxnSpLocks/>
          </p:cNvCxnSpPr>
          <p:nvPr/>
        </p:nvCxnSpPr>
        <p:spPr>
          <a:xfrm>
            <a:off x="16159912" y="11016562"/>
            <a:ext cx="6803965" cy="950482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5516176-FD2D-4D8D-B89A-3E8E360E5ACE}"/>
              </a:ext>
            </a:extLst>
          </p:cNvPr>
          <p:cNvCxnSpPr>
            <a:cxnSpLocks/>
          </p:cNvCxnSpPr>
          <p:nvPr/>
        </p:nvCxnSpPr>
        <p:spPr>
          <a:xfrm flipV="1">
            <a:off x="16140678" y="12881444"/>
            <a:ext cx="6803965" cy="89373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FAF663E-CBB8-4ACA-9FBC-7C829C39862B}"/>
              </a:ext>
            </a:extLst>
          </p:cNvPr>
          <p:cNvSpPr/>
          <p:nvPr/>
        </p:nvSpPr>
        <p:spPr bwMode="auto">
          <a:xfrm>
            <a:off x="11305625" y="9211377"/>
            <a:ext cx="4878209" cy="4563804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2C59C0F-1EE1-4246-B5FB-BB0E736C371F}"/>
              </a:ext>
            </a:extLst>
          </p:cNvPr>
          <p:cNvSpPr/>
          <p:nvPr/>
        </p:nvSpPr>
        <p:spPr bwMode="auto">
          <a:xfrm>
            <a:off x="1686823" y="8185083"/>
            <a:ext cx="6694709" cy="6422891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  <a:latin typeface="Arial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68C412C-839B-4D77-B79E-A8BC51C36413}"/>
              </a:ext>
            </a:extLst>
          </p:cNvPr>
          <p:cNvCxnSpPr>
            <a:cxnSpLocks/>
          </p:cNvCxnSpPr>
          <p:nvPr/>
        </p:nvCxnSpPr>
        <p:spPr>
          <a:xfrm>
            <a:off x="4570132" y="8206267"/>
            <a:ext cx="6694709" cy="99691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7F3EB54-8844-4F40-9211-352DE3F30347}"/>
              </a:ext>
            </a:extLst>
          </p:cNvPr>
          <p:cNvCxnSpPr>
            <a:cxnSpLocks/>
          </p:cNvCxnSpPr>
          <p:nvPr/>
        </p:nvCxnSpPr>
        <p:spPr>
          <a:xfrm flipV="1">
            <a:off x="4570132" y="10102405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43C31BD-9601-48B8-BD46-A591F81797A8}"/>
              </a:ext>
            </a:extLst>
          </p:cNvPr>
          <p:cNvCxnSpPr>
            <a:cxnSpLocks/>
          </p:cNvCxnSpPr>
          <p:nvPr/>
        </p:nvCxnSpPr>
        <p:spPr>
          <a:xfrm>
            <a:off x="8422316" y="11864321"/>
            <a:ext cx="6764674" cy="988264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964E7AD-8993-410B-8C8E-13CB512D1337}"/>
              </a:ext>
            </a:extLst>
          </p:cNvPr>
          <p:cNvCxnSpPr>
            <a:cxnSpLocks/>
          </p:cNvCxnSpPr>
          <p:nvPr/>
        </p:nvCxnSpPr>
        <p:spPr>
          <a:xfrm flipV="1">
            <a:off x="8422316" y="13760459"/>
            <a:ext cx="6694709" cy="82344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5FD3826A-A1CA-4F37-9C06-9A69BE3EBE98}"/>
              </a:ext>
            </a:extLst>
          </p:cNvPr>
          <p:cNvSpPr/>
          <p:nvPr/>
        </p:nvSpPr>
        <p:spPr bwMode="auto">
          <a:xfrm>
            <a:off x="8699863" y="1593668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D08C49-0D90-4208-AC28-E868D1FA4642}"/>
              </a:ext>
            </a:extLst>
          </p:cNvPr>
          <p:cNvSpPr txBox="1"/>
          <p:nvPr/>
        </p:nvSpPr>
        <p:spPr>
          <a:xfrm>
            <a:off x="8422316" y="1707065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15ED04F-3D2B-4F51-B432-9D63E4F6B872}"/>
              </a:ext>
            </a:extLst>
          </p:cNvPr>
          <p:cNvSpPr/>
          <p:nvPr/>
        </p:nvSpPr>
        <p:spPr bwMode="auto">
          <a:xfrm>
            <a:off x="17595668" y="15938330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0119B6A-B1D9-4F33-8E1B-D4F96A2F5221}"/>
              </a:ext>
            </a:extLst>
          </p:cNvPr>
          <p:cNvSpPr txBox="1"/>
          <p:nvPr/>
        </p:nvSpPr>
        <p:spPr>
          <a:xfrm>
            <a:off x="17318121" y="17072298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E8338DAB-B9B6-4F4E-8F84-7F7023336DC9}"/>
              </a:ext>
            </a:extLst>
          </p:cNvPr>
          <p:cNvSpPr/>
          <p:nvPr/>
        </p:nvSpPr>
        <p:spPr bwMode="auto">
          <a:xfrm>
            <a:off x="26386971" y="15942006"/>
            <a:ext cx="2194560" cy="82344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F7294C-98D7-4A8F-A4C1-E46FF5885C60}"/>
              </a:ext>
            </a:extLst>
          </p:cNvPr>
          <p:cNvSpPr txBox="1"/>
          <p:nvPr/>
        </p:nvSpPr>
        <p:spPr>
          <a:xfrm>
            <a:off x="26109424" y="17075974"/>
            <a:ext cx="443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CONV, 3x3, padding 1, stride 1</a:t>
            </a:r>
          </a:p>
        </p:txBody>
      </p:sp>
      <p:graphicFrame>
        <p:nvGraphicFramePr>
          <p:cNvPr id="73" name="Table 7">
            <a:extLst>
              <a:ext uri="{FF2B5EF4-FFF2-40B4-BE49-F238E27FC236}">
                <a16:creationId xmlns:a16="http://schemas.microsoft.com/office/drawing/2014/main" id="{2BA26564-346B-49AF-8B45-81817961A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818581"/>
              </p:ext>
            </p:extLst>
          </p:nvPr>
        </p:nvGraphicFramePr>
        <p:xfrm>
          <a:off x="11324859" y="92113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4" name="Table 7">
            <a:extLst>
              <a:ext uri="{FF2B5EF4-FFF2-40B4-BE49-F238E27FC236}">
                <a16:creationId xmlns:a16="http://schemas.microsoft.com/office/drawing/2014/main" id="{3394EB07-87CD-4510-B041-8DA8A8227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20859"/>
              </p:ext>
            </p:extLst>
          </p:nvPr>
        </p:nvGraphicFramePr>
        <p:xfrm>
          <a:off x="13276603" y="11040177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5" name="Table 7">
            <a:extLst>
              <a:ext uri="{FF2B5EF4-FFF2-40B4-BE49-F238E27FC236}">
                <a16:creationId xmlns:a16="http://schemas.microsoft.com/office/drawing/2014/main" id="{F1CE9BE5-CDCF-4018-93E4-1E70F9F59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28010"/>
              </p:ext>
            </p:extLst>
          </p:nvPr>
        </p:nvGraphicFramePr>
        <p:xfrm>
          <a:off x="1686823" y="8174599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  <p:graphicFrame>
        <p:nvGraphicFramePr>
          <p:cNvPr id="76" name="Table 7">
            <a:extLst>
              <a:ext uri="{FF2B5EF4-FFF2-40B4-BE49-F238E27FC236}">
                <a16:creationId xmlns:a16="http://schemas.microsoft.com/office/drawing/2014/main" id="{DCDE8570-1F63-4E68-8C6B-9361CBE8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394360"/>
              </p:ext>
            </p:extLst>
          </p:nvPr>
        </p:nvGraphicFramePr>
        <p:xfrm>
          <a:off x="5498223" y="11864775"/>
          <a:ext cx="2883309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3648509681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997677282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3854297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974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840728"/>
                  </a:ext>
                </a:extLst>
              </a:tr>
              <a:tr h="155870"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 anchor="ctr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06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CAC11-041E-44D6-9FA4-2DC69572B0F0}"/>
              </a:ext>
            </a:extLst>
          </p:cNvPr>
          <p:cNvSpPr txBox="1"/>
          <p:nvPr/>
        </p:nvSpPr>
        <p:spPr>
          <a:xfrm>
            <a:off x="27008150" y="14466099"/>
            <a:ext cx="5684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</a:t>
            </a:r>
            <a:r>
              <a:rPr lang="en-US" dirty="0" err="1"/>
              <a:t>accu</a:t>
            </a:r>
            <a:r>
              <a:rPr lang="en-US" dirty="0"/>
              <a:t>: 11.7% </a:t>
            </a:r>
            <a:r>
              <a:rPr lang="en-US" dirty="0">
                <a:sym typeface="Wingdings" panose="05000000000000000000" pitchFamily="2" charset="2"/>
              </a:rPr>
              <a:t> 6.7%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23BE1-7B6B-43FD-A395-7AE6EBDA7A5C}"/>
              </a:ext>
            </a:extLst>
          </p:cNvPr>
          <p:cNvSpPr txBox="1"/>
          <p:nvPr/>
        </p:nvSpPr>
        <p:spPr>
          <a:xfrm>
            <a:off x="2998771" y="12388607"/>
            <a:ext cx="169034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deeper and </a:t>
            </a:r>
            <a:r>
              <a:rPr lang="en-US" b="1" dirty="0"/>
              <a:t>go wider</a:t>
            </a:r>
            <a:r>
              <a:rPr lang="en-US" dirty="0"/>
              <a:t> 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22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Inception module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Extensively using 1x1 conv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Remove the expensive FC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intermediate feature maps for loss computation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~5M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3C8520-893B-42EA-8FD7-5019DED2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569868" y="-6746282"/>
            <a:ext cx="8326347" cy="2945744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FBA79F-B07A-4112-A5BC-502F0AA26985}"/>
              </a:ext>
            </a:extLst>
          </p:cNvPr>
          <p:cNvSpPr/>
          <p:nvPr/>
        </p:nvSpPr>
        <p:spPr bwMode="auto">
          <a:xfrm>
            <a:off x="30540960" y="10097589"/>
            <a:ext cx="2573383" cy="1754326"/>
          </a:xfrm>
          <a:prstGeom prst="ellipse">
            <a:avLst/>
          </a:prstGeom>
          <a:solidFill>
            <a:srgbClr val="00B0F0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loss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716B9B3-8C06-4606-AD21-96D0E073FCCE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30143858" y="8413795"/>
            <a:ext cx="2969172" cy="3984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BE6CE3A-14D1-40A6-86EB-60D14600000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256343" y="9490165"/>
            <a:ext cx="4284617" cy="148458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F04D89-1BEC-46FB-ABFC-A8B304EFD40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19902245" y="10395406"/>
            <a:ext cx="11015578" cy="1199594"/>
          </a:xfrm>
          <a:prstGeom prst="curvedConnector4">
            <a:avLst>
              <a:gd name="adj1" fmla="val 48289"/>
              <a:gd name="adj2" fmla="val 119056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3800" dirty="0" err="1"/>
              <a:t>GoogLeNet</a:t>
            </a:r>
            <a:r>
              <a:rPr lang="en-US" altLang="zh-CN" sz="13800" dirty="0"/>
              <a:t>, 2014</a:t>
            </a:r>
            <a:endParaRPr lang="en-US" sz="13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5ADCD5-3F7E-499A-A026-8836DE4702CA}"/>
              </a:ext>
            </a:extLst>
          </p:cNvPr>
          <p:cNvGrpSpPr/>
          <p:nvPr/>
        </p:nvGrpSpPr>
        <p:grpSpPr>
          <a:xfrm>
            <a:off x="7902893" y="3962957"/>
            <a:ext cx="18497142" cy="4371146"/>
            <a:chOff x="3004321" y="3819265"/>
            <a:chExt cx="30110022" cy="83263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3C8520-893B-42EA-8FD7-5019DED2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569868" y="-6746282"/>
              <a:ext cx="8326347" cy="2945744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FBA79F-B07A-4112-A5BC-502F0AA26985}"/>
                </a:ext>
              </a:extLst>
            </p:cNvPr>
            <p:cNvSpPr/>
            <p:nvPr/>
          </p:nvSpPr>
          <p:spPr bwMode="auto">
            <a:xfrm>
              <a:off x="30540960" y="10097589"/>
              <a:ext cx="2573383" cy="1754326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3200" dirty="0">
                  <a:latin typeface="Arial"/>
                </a:rPr>
                <a:t>loss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4716B9B3-8C06-4606-AD21-96D0E073FCC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16200000" flipH="1">
              <a:off x="30143858" y="8413795"/>
              <a:ext cx="2969172" cy="398415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4BE6CE3A-14D1-40A6-86EB-60D146000006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6256343" y="9490165"/>
              <a:ext cx="4284617" cy="1484587"/>
            </a:xfrm>
            <a:prstGeom prst="curved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82F04D89-1BEC-46FB-ABFC-A8B304EFD40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19902245" y="10395406"/>
              <a:ext cx="11015578" cy="1199594"/>
            </a:xfrm>
            <a:prstGeom prst="curvedConnector4">
              <a:avLst>
                <a:gd name="adj1" fmla="val 48289"/>
                <a:gd name="adj2" fmla="val 119056"/>
              </a:avLst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1C67C1A-04D5-4909-AF18-A49B4F096D82}"/>
              </a:ext>
            </a:extLst>
          </p:cNvPr>
          <p:cNvSpPr/>
          <p:nvPr/>
        </p:nvSpPr>
        <p:spPr bwMode="auto">
          <a:xfrm>
            <a:off x="7902893" y="5547777"/>
            <a:ext cx="3592421" cy="1863570"/>
          </a:xfrm>
          <a:prstGeom prst="ellips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3BA9E-CF70-454E-A797-8BDFA2F97FEE}"/>
              </a:ext>
            </a:extLst>
          </p:cNvPr>
          <p:cNvSpPr txBox="1"/>
          <p:nvPr/>
        </p:nvSpPr>
        <p:spPr>
          <a:xfrm>
            <a:off x="2455817" y="8490857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Staring phase: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464898-73F3-4E54-88EC-6BB88540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380" y="9039503"/>
            <a:ext cx="3105150" cy="950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4BED54-831A-4166-BDB3-F99D3791B846}"/>
              </a:ext>
            </a:extLst>
          </p:cNvPr>
          <p:cNvSpPr txBox="1"/>
          <p:nvPr/>
        </p:nvSpPr>
        <p:spPr>
          <a:xfrm>
            <a:off x="11495314" y="1747810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3x224x224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69665-23E2-47A4-B7A2-F35F703517E3}"/>
              </a:ext>
            </a:extLst>
          </p:cNvPr>
          <p:cNvSpPr txBox="1"/>
          <p:nvPr/>
        </p:nvSpPr>
        <p:spPr>
          <a:xfrm>
            <a:off x="11495314" y="15690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64x112x112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155FD-1C96-4E16-BBD8-FC60F4E02B14}"/>
              </a:ext>
            </a:extLst>
          </p:cNvPr>
          <p:cNvSpPr txBox="1"/>
          <p:nvPr/>
        </p:nvSpPr>
        <p:spPr>
          <a:xfrm>
            <a:off x="11508377" y="14579295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64x56x56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D6F32-3267-417C-B6BC-74A505FC0373}"/>
              </a:ext>
            </a:extLst>
          </p:cNvPr>
          <p:cNvSpPr txBox="1"/>
          <p:nvPr/>
        </p:nvSpPr>
        <p:spPr>
          <a:xfrm>
            <a:off x="11495312" y="11118133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192x56x56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77801-1F44-4088-BE7E-08F192BD5D02}"/>
              </a:ext>
            </a:extLst>
          </p:cNvPr>
          <p:cNvSpPr txBox="1"/>
          <p:nvPr/>
        </p:nvSpPr>
        <p:spPr>
          <a:xfrm>
            <a:off x="11612878" y="8383112"/>
            <a:ext cx="3278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192x28x28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58DE0-5B51-4151-9CE0-3DB015541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2" r="1"/>
          <a:stretch/>
        </p:blipFill>
        <p:spPr bwMode="auto">
          <a:xfrm>
            <a:off x="24446568" y="13020403"/>
            <a:ext cx="31051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9311EE-9A75-4677-A361-30AD4A2B42F5}"/>
              </a:ext>
            </a:extLst>
          </p:cNvPr>
          <p:cNvSpPr txBox="1"/>
          <p:nvPr/>
        </p:nvSpPr>
        <p:spPr>
          <a:xfrm>
            <a:off x="18059101" y="14800518"/>
            <a:ext cx="10998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Local response normalization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8AE226-C6AA-46E1-A68F-85DAA83B6A87}"/>
              </a:ext>
            </a:extLst>
          </p:cNvPr>
          <p:cNvSpPr/>
          <p:nvPr/>
        </p:nvSpPr>
        <p:spPr>
          <a:xfrm>
            <a:off x="21410022" y="17631976"/>
            <a:ext cx="879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https://www.quora.com/What-is-local-response-normalization</a:t>
            </a:r>
          </a:p>
        </p:txBody>
      </p:sp>
    </p:spTree>
    <p:extLst>
      <p:ext uri="{BB962C8B-B14F-4D97-AF65-F5344CB8AC3E}">
        <p14:creationId xmlns:p14="http://schemas.microsoft.com/office/powerpoint/2010/main" val="628683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28616</TotalTime>
  <Words>3904</Words>
  <Application>Microsoft Office PowerPoint</Application>
  <PresentationFormat>Custom</PresentationFormat>
  <Paragraphs>820</Paragraphs>
  <Slides>57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ArialMT</vt:lpstr>
      <vt:lpstr>charter</vt:lpstr>
      <vt:lpstr>ColfaxAI</vt:lpstr>
      <vt:lpstr>Lucida Grande</vt:lpstr>
      <vt:lpstr>PAACYR+HelveticaNeue</vt:lpstr>
      <vt:lpstr>poppins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ImageNet winners</vt:lpstr>
      <vt:lpstr>Z-F net, 2013</vt:lpstr>
      <vt:lpstr>Z-F net paper has other contributions</vt:lpstr>
      <vt:lpstr>VGG net, 2014</vt:lpstr>
      <vt:lpstr>VGG net, 2014</vt:lpstr>
      <vt:lpstr>GoogLeNet, 2014</vt:lpstr>
      <vt:lpstr>GoogLeNet, 2014</vt:lpstr>
      <vt:lpstr>GoogLeNet, 2014</vt:lpstr>
      <vt:lpstr>Google Inception net, 2014</vt:lpstr>
      <vt:lpstr>Google Inception net, 2014</vt:lpstr>
      <vt:lpstr>Resnet, 2015</vt:lpstr>
      <vt:lpstr>Resnet : residual connection</vt:lpstr>
      <vt:lpstr>Resnet : residual connection</vt:lpstr>
      <vt:lpstr>Resnet : residual connection</vt:lpstr>
      <vt:lpstr>Resnet : with batch normalization</vt:lpstr>
      <vt:lpstr>ResNeXt 2016 : wider network with skip connection</vt:lpstr>
      <vt:lpstr>DenseNet : Densely Connected Convolutional Networks</vt:lpstr>
      <vt:lpstr>SENet 2017 : Squeeze-and-Excitation Network </vt:lpstr>
      <vt:lpstr>Many other models in Pytorch model zoo</vt:lpstr>
      <vt:lpstr>Another dimension: training speed</vt:lpstr>
      <vt:lpstr>Mobile net : depth-wise separable convolution</vt:lpstr>
      <vt:lpstr>Group convolution and depth-wise convolution</vt:lpstr>
      <vt:lpstr>Deep-wise convolution</vt:lpstr>
      <vt:lpstr>Shuffle Net : further reduce computation for 1x1 conv</vt:lpstr>
      <vt:lpstr>Squeeze net : AlexNet accuracy with 50x less #paras</vt:lpstr>
      <vt:lpstr>Efficient Net</vt:lpstr>
      <vt:lpstr>Efficient Net</vt:lpstr>
      <vt:lpstr>Training efficiency improves</vt:lpstr>
      <vt:lpstr>Task definition</vt:lpstr>
      <vt:lpstr>Object detection</vt:lpstr>
      <vt:lpstr>YOLO: You Only Look Once</vt:lpstr>
      <vt:lpstr>IoU: Intersection over union</vt:lpstr>
      <vt:lpstr>How the YOLO works</vt:lpstr>
      <vt:lpstr>How the YOLO works</vt:lpstr>
      <vt:lpstr>How the YOLO works</vt:lpstr>
      <vt:lpstr>How the YOLO works</vt:lpstr>
      <vt:lpstr>How the YOLO works</vt:lpstr>
      <vt:lpstr>YOLO v1 to v5</vt:lpstr>
      <vt:lpstr>SSD: single shot detector</vt:lpstr>
      <vt:lpstr>R-CNN : two stage detector</vt:lpstr>
      <vt:lpstr>Fast R-CNN : region proposal on feature maps</vt:lpstr>
      <vt:lpstr>Faster R-CNN : add region proposal network</vt:lpstr>
      <vt:lpstr>Mask R-CNN : add segmentation layer</vt:lpstr>
      <vt:lpstr>Put them together</vt:lpstr>
      <vt:lpstr>Usecase discrepancy: Object detection vs. Imaging</vt:lpstr>
      <vt:lpstr>Segmentation : output the full resolution</vt:lpstr>
      <vt:lpstr>Segmentation : U-net</vt:lpstr>
      <vt:lpstr>Segmentation : ResU-net</vt:lpstr>
      <vt:lpstr>Segmentation : Output layer and loss</vt:lpstr>
      <vt:lpstr>Segmentation : applied to landmark detection</vt:lpstr>
      <vt:lpstr>Denoising CNN: DnCNN</vt:lpstr>
      <vt:lpstr>Denoising with imaging physics</vt:lpstr>
      <vt:lpstr>Single-image super-resolution CNN</vt:lpstr>
      <vt:lpstr>A lot more is out there …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3012</cp:revision>
  <dcterms:created xsi:type="dcterms:W3CDTF">2010-08-11T18:35:55Z</dcterms:created>
  <dcterms:modified xsi:type="dcterms:W3CDTF">2021-07-08T14:39:52Z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